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7" r:id="rId3"/>
    <p:sldId id="290" r:id="rId4"/>
    <p:sldId id="291" r:id="rId5"/>
    <p:sldId id="284" r:id="rId6"/>
    <p:sldId id="259" r:id="rId7"/>
    <p:sldId id="260" r:id="rId8"/>
    <p:sldId id="261" r:id="rId9"/>
    <p:sldId id="293"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85" r:id="rId23"/>
    <p:sldId id="286" r:id="rId24"/>
    <p:sldId id="275" r:id="rId25"/>
    <p:sldId id="276" r:id="rId26"/>
    <p:sldId id="277" r:id="rId27"/>
    <p:sldId id="278" r:id="rId28"/>
    <p:sldId id="279" r:id="rId29"/>
    <p:sldId id="280" r:id="rId30"/>
    <p:sldId id="281" r:id="rId31"/>
    <p:sldId id="282" r:id="rId32"/>
    <p:sldId id="283" r:id="rId33"/>
    <p:sldId id="29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7F7F7F"/>
    <a:srgbClr val="006600"/>
    <a:srgbClr val="964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86" d="100"/>
          <a:sy n="86" d="100"/>
        </p:scale>
        <p:origin x="56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2.9394882050142578E-2"/>
          <c:y val="4.1771659226584754E-2"/>
          <c:w val="0.94121023589971486"/>
          <c:h val="0.89789149966834836"/>
        </c:manualLayout>
      </c:layout>
      <c:pie3DChart>
        <c:varyColors val="1"/>
        <c:ser>
          <c:idx val="0"/>
          <c:order val="0"/>
          <c:tx>
            <c:strRef>
              <c:f>Sheet1!$B$1</c:f>
              <c:strCache>
                <c:ptCount val="1"/>
                <c:pt idx="0">
                  <c:v>Sales</c:v>
                </c:pt>
              </c:strCache>
            </c:strRef>
          </c:tx>
          <c:spPr>
            <a:effectLst/>
            <a:scene3d>
              <a:camera prst="orthographicFront"/>
              <a:lightRig rig="threePt" dir="t"/>
            </a:scene3d>
            <a:sp3d/>
          </c:spPr>
          <c:explosion val="25"/>
          <c:dPt>
            <c:idx val="0"/>
            <c:bubble3D val="0"/>
            <c:spPr>
              <a:solidFill>
                <a:schemeClr val="accent1"/>
              </a:solidFill>
              <a:effectLst/>
              <a:scene3d>
                <a:camera prst="orthographicFront"/>
                <a:lightRig rig="threePt" dir="t"/>
              </a:scene3d>
              <a:sp3d/>
            </c:spPr>
            <c:extLst>
              <c:ext xmlns:c16="http://schemas.microsoft.com/office/drawing/2014/chart" uri="{C3380CC4-5D6E-409C-BE32-E72D297353CC}">
                <c16:uniqueId val="{00000001-5492-4F23-97A9-435B860E3035}"/>
              </c:ext>
            </c:extLst>
          </c:dPt>
          <c:dPt>
            <c:idx val="1"/>
            <c:bubble3D val="0"/>
            <c:spPr/>
            <c:extLst>
              <c:ext xmlns:c16="http://schemas.microsoft.com/office/drawing/2014/chart" uri="{C3380CC4-5D6E-409C-BE32-E72D297353CC}">
                <c16:uniqueId val="{00000003-5492-4F23-97A9-435B860E3035}"/>
              </c:ext>
            </c:extLst>
          </c:dPt>
          <c:dPt>
            <c:idx val="2"/>
            <c:bubble3D val="0"/>
            <c:spPr>
              <a:solidFill>
                <a:schemeClr val="accent3"/>
              </a:solidFill>
              <a:effectLst/>
              <a:scene3d>
                <a:camera prst="orthographicFront"/>
                <a:lightRig rig="threePt" dir="t"/>
              </a:scene3d>
              <a:sp3d/>
            </c:spPr>
            <c:extLst>
              <c:ext xmlns:c16="http://schemas.microsoft.com/office/drawing/2014/chart" uri="{C3380CC4-5D6E-409C-BE32-E72D297353CC}">
                <c16:uniqueId val="{00000005-5492-4F23-97A9-435B860E3035}"/>
              </c:ext>
            </c:extLst>
          </c:dPt>
          <c:dPt>
            <c:idx val="3"/>
            <c:bubble3D val="0"/>
            <c:spPr>
              <a:solidFill>
                <a:schemeClr val="accent4"/>
              </a:solidFill>
              <a:effectLst/>
              <a:scene3d>
                <a:camera prst="orthographicFront"/>
                <a:lightRig rig="threePt" dir="t"/>
              </a:scene3d>
              <a:sp3d/>
            </c:spPr>
            <c:extLst>
              <c:ext xmlns:c16="http://schemas.microsoft.com/office/drawing/2014/chart" uri="{C3380CC4-5D6E-409C-BE32-E72D297353CC}">
                <c16:uniqueId val="{00000007-5492-4F23-97A9-435B860E3035}"/>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5492-4F23-97A9-435B860E3035}"/>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2.9394882050142578E-2"/>
          <c:y val="4.1771659226584754E-2"/>
          <c:w val="0.94121023589971486"/>
          <c:h val="0.89789149966834836"/>
        </c:manualLayout>
      </c:layout>
      <c:pie3DChart>
        <c:varyColors val="1"/>
        <c:ser>
          <c:idx val="0"/>
          <c:order val="0"/>
          <c:tx>
            <c:strRef>
              <c:f>Sheet1!$B$1</c:f>
              <c:strCache>
                <c:ptCount val="1"/>
                <c:pt idx="0">
                  <c:v>Sales</c:v>
                </c:pt>
              </c:strCache>
            </c:strRef>
          </c:tx>
          <c:spPr>
            <a:effectLst/>
            <a:scene3d>
              <a:camera prst="orthographicFront"/>
              <a:lightRig rig="threePt" dir="t"/>
            </a:scene3d>
            <a:sp3d/>
          </c:spPr>
          <c:explosion val="25"/>
          <c:dPt>
            <c:idx val="0"/>
            <c:bubble3D val="0"/>
            <c:spPr>
              <a:solidFill>
                <a:schemeClr val="accent2"/>
              </a:solidFill>
              <a:effectLst/>
              <a:scene3d>
                <a:camera prst="orthographicFront"/>
                <a:lightRig rig="threePt" dir="t"/>
              </a:scene3d>
              <a:sp3d/>
            </c:spPr>
            <c:extLst>
              <c:ext xmlns:c16="http://schemas.microsoft.com/office/drawing/2014/chart" uri="{C3380CC4-5D6E-409C-BE32-E72D297353CC}">
                <c16:uniqueId val="{00000001-5492-4F23-97A9-435B860E3035}"/>
              </c:ext>
            </c:extLst>
          </c:dPt>
          <c:dPt>
            <c:idx val="1"/>
            <c:bubble3D val="0"/>
            <c:spPr>
              <a:solidFill>
                <a:schemeClr val="tx2">
                  <a:lumMod val="60000"/>
                  <a:lumOff val="40000"/>
                </a:schemeClr>
              </a:solidFill>
              <a:effectLst/>
              <a:scene3d>
                <a:camera prst="orthographicFront"/>
                <a:lightRig rig="threePt" dir="t"/>
              </a:scene3d>
              <a:sp3d/>
            </c:spPr>
            <c:extLst>
              <c:ext xmlns:c16="http://schemas.microsoft.com/office/drawing/2014/chart" uri="{C3380CC4-5D6E-409C-BE32-E72D297353CC}">
                <c16:uniqueId val="{00000003-5492-4F23-97A9-435B860E3035}"/>
              </c:ext>
            </c:extLst>
          </c:dPt>
          <c:dPt>
            <c:idx val="2"/>
            <c:bubble3D val="0"/>
            <c:spPr>
              <a:solidFill>
                <a:schemeClr val="accent3"/>
              </a:solidFill>
              <a:effectLst/>
              <a:scene3d>
                <a:camera prst="orthographicFront"/>
                <a:lightRig rig="threePt" dir="t"/>
              </a:scene3d>
              <a:sp3d/>
            </c:spPr>
            <c:extLst>
              <c:ext xmlns:c16="http://schemas.microsoft.com/office/drawing/2014/chart" uri="{C3380CC4-5D6E-409C-BE32-E72D297353CC}">
                <c16:uniqueId val="{00000005-5492-4F23-97A9-435B860E3035}"/>
              </c:ext>
            </c:extLst>
          </c:dPt>
          <c:dPt>
            <c:idx val="3"/>
            <c:bubble3D val="0"/>
            <c:spPr>
              <a:solidFill>
                <a:schemeClr val="accent4"/>
              </a:solidFill>
              <a:effectLst/>
              <a:scene3d>
                <a:camera prst="orthographicFront"/>
                <a:lightRig rig="threePt" dir="t"/>
              </a:scene3d>
              <a:sp3d/>
            </c:spPr>
            <c:extLst>
              <c:ext xmlns:c16="http://schemas.microsoft.com/office/drawing/2014/chart" uri="{C3380CC4-5D6E-409C-BE32-E72D297353CC}">
                <c16:uniqueId val="{00000007-5492-4F23-97A9-435B860E3035}"/>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5492-4F23-97A9-435B860E3035}"/>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2484148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222173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776083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9573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512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11242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AA08B9-6591-4162-B4DA-F9DD96B7DC78}"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824197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AA08B9-6591-4162-B4DA-F9DD96B7DC78}"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71705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AA08B9-6591-4162-B4DA-F9DD96B7DC78}" type="datetimeFigureOut">
              <a:rPr lang="en-GB" smtClean="0"/>
              <a:t>27/07/2026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38008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AA08B9-6591-4162-B4DA-F9DD96B7DC78}" type="datetimeFigureOut">
              <a:rPr lang="en-GB" smtClean="0"/>
              <a:t>27/07/2026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2863528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A08B9-6591-4162-B4DA-F9DD96B7DC78}" type="datetimeFigureOut">
              <a:rPr lang="en-GB" smtClean="0"/>
              <a:t>27/07/2026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663854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AA08B9-6591-4162-B4DA-F9DD96B7DC78}"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78204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AA08B9-6591-4162-B4DA-F9DD96B7DC78}"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EC5FAF-F985-4469-88B5-AEBE38B9E928}" type="slidenum">
              <a:rPr lang="en-GB" smtClean="0"/>
              <a:t>‹#›</a:t>
            </a:fld>
            <a:endParaRPr lang="en-GB"/>
          </a:p>
        </p:txBody>
      </p:sp>
    </p:spTree>
    <p:extLst>
      <p:ext uri="{BB962C8B-B14F-4D97-AF65-F5344CB8AC3E}">
        <p14:creationId xmlns:p14="http://schemas.microsoft.com/office/powerpoint/2010/main" val="3303090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A08B9-6591-4162-B4DA-F9DD96B7DC78}" type="datetimeFigureOut">
              <a:rPr lang="en-GB" smtClean="0"/>
              <a:t>27/07/2026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C5FAF-F985-4469-88B5-AEBE38B9E928}" type="slidenum">
              <a:rPr lang="en-GB" smtClean="0"/>
              <a:t>‹#›</a:t>
            </a:fld>
            <a:endParaRPr lang="en-GB"/>
          </a:p>
        </p:txBody>
      </p:sp>
    </p:spTree>
    <p:extLst>
      <p:ext uri="{BB962C8B-B14F-4D97-AF65-F5344CB8AC3E}">
        <p14:creationId xmlns:p14="http://schemas.microsoft.com/office/powerpoint/2010/main" val="264353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808061"/>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95999" y="5434747"/>
            <a:ext cx="6441739"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3200" dirty="0">
                <a:latin typeface="Arial" panose="020B0604020202020204" pitchFamily="34" charset="0"/>
                <a:cs typeface="Arial" panose="020B0604020202020204" pitchFamily="34" charset="0"/>
              </a:rPr>
              <a:t>UNPLAB-BrMeth_Ch-7[</a:t>
            </a:r>
            <a:r>
              <a:rPr lang="en-GB" sz="3200" dirty="0" err="1">
                <a:latin typeface="Arial" panose="020B0604020202020204" pitchFamily="34" charset="0"/>
                <a:cs typeface="Arial" panose="020B0604020202020204" pitchFamily="34" charset="0"/>
              </a:rPr>
              <a:t>RecSel.III</a:t>
            </a:r>
            <a:r>
              <a:rPr lang="en-GB" sz="3200" dirty="0">
                <a:latin typeface="Arial" panose="020B0604020202020204" pitchFamily="34" charset="0"/>
                <a:cs typeface="Arial" panose="020B0604020202020204" pitchFamily="34" charset="0"/>
              </a:rPr>
              <a:t>]</a:t>
            </a:r>
          </a:p>
          <a:p>
            <a:r>
              <a:rPr lang="en-GB" sz="3200" dirty="0">
                <a:latin typeface="Arial" panose="020B0604020202020204" pitchFamily="34" charset="0"/>
                <a:cs typeface="Arial" panose="020B0604020202020204" pitchFamily="34" charset="0"/>
              </a:rPr>
              <a:t>Recurrent Selection III</a:t>
            </a:r>
          </a:p>
        </p:txBody>
      </p:sp>
      <p:sp>
        <p:nvSpPr>
          <p:cNvPr id="7"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a:t>
            </a:fld>
            <a:endParaRPr lang="en-GB" sz="2400" dirty="0">
              <a:latin typeface="Arial" panose="020B0604020202020204" pitchFamily="34" charset="0"/>
              <a:cs typeface="Arial" panose="020B0604020202020204" pitchFamily="34" charset="0"/>
            </a:endParaRPr>
          </a:p>
        </p:txBody>
      </p:sp>
      <p:sp>
        <p:nvSpPr>
          <p:cNvPr id="8" name="Right Triangle 7"/>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DB9E686-0096-4782-92F6-ADCA430E9CF7}"/>
              </a:ext>
            </a:extLst>
          </p:cNvPr>
          <p:cNvSpPr txBox="1"/>
          <p:nvPr/>
        </p:nvSpPr>
        <p:spPr>
          <a:xfrm>
            <a:off x="86149" y="3568625"/>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0946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Arial"/>
            </a:endParaRPr>
          </a:p>
        </p:txBody>
      </p:sp>
      <p:sp>
        <p:nvSpPr>
          <p:cNvPr id="6" name="Textfeld 5"/>
          <p:cNvSpPr txBox="1"/>
          <p:nvPr/>
        </p:nvSpPr>
        <p:spPr>
          <a:xfrm>
            <a:off x="616887" y="305394"/>
            <a:ext cx="11240184" cy="2144177"/>
          </a:xfrm>
          <a:prstGeom prst="rect">
            <a:avLst/>
          </a:prstGeom>
          <a:noFill/>
          <a:ln>
            <a:noFill/>
          </a:ln>
        </p:spPr>
        <p:txBody>
          <a:bodyPr wrap="square" rtlCol="0">
            <a:spAutoFit/>
          </a:bodyPr>
          <a:lstStyle/>
          <a:p>
            <a:pPr defTabSz="1219170">
              <a:spcAft>
                <a:spcPts val="800"/>
              </a:spcAft>
            </a:pPr>
            <a:r>
              <a:rPr lang="en-GB" sz="2400" dirty="0">
                <a:solidFill>
                  <a:prstClr val="black"/>
                </a:solidFill>
                <a:latin typeface="Arial"/>
              </a:rPr>
              <a:t>We now move from ‘inventing’ and comparing Recurrent Selection schemes, i.e., methods, to more basic, more general considerations. </a:t>
            </a:r>
          </a:p>
          <a:p>
            <a:pPr defTabSz="1219170">
              <a:spcAft>
                <a:spcPts val="800"/>
              </a:spcAft>
            </a:pPr>
            <a:endParaRPr lang="en-GB" sz="2400" dirty="0">
              <a:solidFill>
                <a:prstClr val="black"/>
              </a:solidFill>
              <a:latin typeface="Arial"/>
            </a:endParaRPr>
          </a:p>
          <a:p>
            <a:pPr defTabSz="1219170">
              <a:spcAft>
                <a:spcPts val="800"/>
              </a:spcAft>
            </a:pPr>
            <a:r>
              <a:rPr lang="en-GB" sz="2400" dirty="0">
                <a:solidFill>
                  <a:schemeClr val="tx1">
                    <a:lumMod val="50000"/>
                    <a:lumOff val="50000"/>
                  </a:schemeClr>
                </a:solidFill>
                <a:latin typeface="Arial"/>
              </a:rPr>
              <a:t>Some advantages of such more general considerations include their long shelf life, long half-life, and late expiration date ...   ;-)</a:t>
            </a:r>
          </a:p>
        </p:txBody>
      </p:sp>
      <p:sp>
        <p:nvSpPr>
          <p:cNvPr id="7"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1580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feld 39"/>
          <p:cNvSpPr txBox="1"/>
          <p:nvPr/>
        </p:nvSpPr>
        <p:spPr>
          <a:xfrm>
            <a:off x="8632079" y="648559"/>
            <a:ext cx="3483721"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latin typeface="Arial"/>
              </a:rPr>
              <a:t>Genetic gain is the </a:t>
            </a:r>
            <a:r>
              <a:rPr lang="en-GB" dirty="0">
                <a:solidFill>
                  <a:prstClr val="black"/>
                </a:solidFill>
                <a:latin typeface="Arial"/>
              </a:rPr>
              <a:t>larger, the stricter we select, the </a:t>
            </a:r>
            <a:r>
              <a:rPr lang="en-GB" dirty="0">
                <a:solidFill>
                  <a:srgbClr val="006600"/>
                </a:solidFill>
                <a:effectLst>
                  <a:outerShdw blurRad="38100" dist="38100" dir="2700000" algn="tl">
                    <a:srgbClr val="000000">
                      <a:alpha val="43137"/>
                    </a:srgbClr>
                  </a:outerShdw>
                </a:effectLst>
                <a:latin typeface="Arial"/>
              </a:rPr>
              <a:t>smaller</a:t>
            </a:r>
            <a:r>
              <a:rPr lang="en-GB" dirty="0">
                <a:solidFill>
                  <a:srgbClr val="006600"/>
                </a:solidFill>
                <a:latin typeface="Arial"/>
              </a:rPr>
              <a:t> </a:t>
            </a:r>
            <a:r>
              <a:rPr lang="en-GB" dirty="0">
                <a:solidFill>
                  <a:prstClr val="black"/>
                </a:solidFill>
                <a:latin typeface="Arial"/>
              </a:rPr>
              <a:t>the (relative) number of the selected ones is. </a:t>
            </a:r>
          </a:p>
          <a:p>
            <a:pPr defTabSz="1219170"/>
            <a:endParaRPr lang="en-GB" dirty="0">
              <a:solidFill>
                <a:prstClr val="black"/>
              </a:solidFill>
              <a:latin typeface="Arial"/>
            </a:endParaRPr>
          </a:p>
          <a:p>
            <a:pPr defTabSz="1219170"/>
            <a:r>
              <a:rPr lang="en-GB" dirty="0">
                <a:solidFill>
                  <a:prstClr val="black"/>
                </a:solidFill>
                <a:latin typeface="Arial"/>
              </a:rPr>
              <a:t>Data on X-axis was trans-formed to </a:t>
            </a:r>
            <a:r>
              <a:rPr lang="en-GB" dirty="0">
                <a:latin typeface="Arial"/>
              </a:rPr>
              <a:t>make gain increase </a:t>
            </a:r>
            <a:r>
              <a:rPr lang="en-GB" dirty="0">
                <a:solidFill>
                  <a:srgbClr val="C00000"/>
                </a:solidFill>
                <a:latin typeface="Arial"/>
              </a:rPr>
              <a:t>linearly</a:t>
            </a:r>
            <a:r>
              <a:rPr lang="en-GB" dirty="0">
                <a:solidFill>
                  <a:prstClr val="black"/>
                </a:solidFill>
                <a:latin typeface="Arial"/>
              </a:rPr>
              <a:t>. </a:t>
            </a:r>
          </a:p>
          <a:p>
            <a:pPr defTabSz="1219170"/>
            <a:endParaRPr lang="en-GB" dirty="0">
              <a:solidFill>
                <a:prstClr val="black"/>
              </a:solidFill>
              <a:latin typeface="Arial"/>
            </a:endParaRPr>
          </a:p>
          <a:p>
            <a:pPr defTabSz="1219170"/>
            <a:r>
              <a:rPr lang="en-GB" dirty="0">
                <a:solidFill>
                  <a:prstClr val="black"/>
                </a:solidFill>
                <a:latin typeface="Arial"/>
              </a:rPr>
              <a:t>The </a:t>
            </a:r>
            <a:r>
              <a:rPr lang="en-GB" dirty="0">
                <a:solidFill>
                  <a:srgbClr val="006600"/>
                </a:solidFill>
                <a:effectLst>
                  <a:outerShdw blurRad="38100" dist="38100" dir="2700000" algn="tl">
                    <a:srgbClr val="000000">
                      <a:alpha val="43137"/>
                    </a:srgbClr>
                  </a:outerShdw>
                </a:effectLst>
                <a:latin typeface="Arial"/>
              </a:rPr>
              <a:t>fewer</a:t>
            </a:r>
            <a:r>
              <a:rPr lang="en-GB" dirty="0">
                <a:solidFill>
                  <a:prstClr val="black"/>
                </a:solidFill>
                <a:latin typeface="Arial"/>
              </a:rPr>
              <a:t> we select, the larger is - for heterotic traits - the re-</a:t>
            </a:r>
            <a:r>
              <a:rPr lang="en-GB" dirty="0" err="1">
                <a:solidFill>
                  <a:prstClr val="black"/>
                </a:solidFill>
                <a:latin typeface="Arial"/>
              </a:rPr>
              <a:t>sulting</a:t>
            </a:r>
            <a:r>
              <a:rPr lang="en-GB" dirty="0">
                <a:solidFill>
                  <a:prstClr val="black"/>
                </a:solidFill>
                <a:latin typeface="Arial"/>
              </a:rPr>
              <a:t> inbreeding depression in the next generation(s). </a:t>
            </a:r>
          </a:p>
        </p:txBody>
      </p:sp>
      <p:sp>
        <p:nvSpPr>
          <p:cNvPr id="53" name="Textfeld 52"/>
          <p:cNvSpPr txBox="1"/>
          <p:nvPr/>
        </p:nvSpPr>
        <p:spPr>
          <a:xfrm>
            <a:off x="72000" y="36000"/>
            <a:ext cx="120438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err="1">
                <a:solidFill>
                  <a:prstClr val="black"/>
                </a:solidFill>
                <a:latin typeface="Arial"/>
              </a:rPr>
              <a:t>Melchinger</a:t>
            </a:r>
            <a:r>
              <a:rPr lang="en-GB" sz="2400" dirty="0">
                <a:solidFill>
                  <a:prstClr val="black"/>
                </a:solidFill>
                <a:latin typeface="Arial"/>
              </a:rPr>
              <a:t> 1980. Lecture in Munich for ‘</a:t>
            </a:r>
            <a:r>
              <a:rPr lang="en-GB" sz="2400" dirty="0" err="1">
                <a:solidFill>
                  <a:prstClr val="black"/>
                </a:solidFill>
                <a:latin typeface="Arial"/>
              </a:rPr>
              <a:t>Biometrie</a:t>
            </a:r>
            <a:r>
              <a:rPr lang="en-GB" sz="2400" dirty="0">
                <a:solidFill>
                  <a:prstClr val="black"/>
                </a:solidFill>
                <a:latin typeface="Arial"/>
              </a:rPr>
              <a:t> – </a:t>
            </a:r>
            <a:r>
              <a:rPr lang="en-GB" sz="2400" dirty="0" err="1">
                <a:solidFill>
                  <a:prstClr val="black"/>
                </a:solidFill>
                <a:latin typeface="Arial"/>
              </a:rPr>
              <a:t>heute</a:t>
            </a:r>
            <a:r>
              <a:rPr lang="en-GB" sz="2400" dirty="0">
                <a:solidFill>
                  <a:prstClr val="black"/>
                </a:solidFill>
                <a:latin typeface="Arial"/>
              </a:rPr>
              <a:t> und morgen’ </a:t>
            </a:r>
          </a:p>
        </p:txBody>
      </p:sp>
      <p:grpSp>
        <p:nvGrpSpPr>
          <p:cNvPr id="5" name="Group 4"/>
          <p:cNvGrpSpPr/>
          <p:nvPr/>
        </p:nvGrpSpPr>
        <p:grpSpPr>
          <a:xfrm>
            <a:off x="128038" y="648559"/>
            <a:ext cx="8397893" cy="5970182"/>
            <a:chOff x="53614" y="308344"/>
            <a:chExt cx="8397893" cy="5970182"/>
          </a:xfrm>
        </p:grpSpPr>
        <p:sp>
          <p:nvSpPr>
            <p:cNvPr id="2" name="Rectangle 1"/>
            <p:cNvSpPr/>
            <p:nvPr/>
          </p:nvSpPr>
          <p:spPr>
            <a:xfrm>
              <a:off x="101009" y="308344"/>
              <a:ext cx="8350498" cy="597018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uppieren 27"/>
            <p:cNvGrpSpPr/>
            <p:nvPr/>
          </p:nvGrpSpPr>
          <p:grpSpPr>
            <a:xfrm>
              <a:off x="53614" y="459013"/>
              <a:ext cx="6708073" cy="5581527"/>
              <a:chOff x="1269170" y="344260"/>
              <a:chExt cx="5031055" cy="4186145"/>
            </a:xfrm>
          </p:grpSpPr>
          <p:cxnSp>
            <p:nvCxnSpPr>
              <p:cNvPr id="4" name="Gerade Verbindung mit Pfeil 3"/>
              <p:cNvCxnSpPr/>
              <p:nvPr/>
            </p:nvCxnSpPr>
            <p:spPr>
              <a:xfrm>
                <a:off x="1998865" y="728310"/>
                <a:ext cx="0" cy="3802095"/>
              </a:xfrm>
              <a:prstGeom prst="straightConnector1">
                <a:avLst/>
              </a:prstGeom>
              <a:ln w="12700">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8" name="Gerade Verbindung mit Pfeil 7"/>
              <p:cNvCxnSpPr/>
              <p:nvPr/>
            </p:nvCxnSpPr>
            <p:spPr>
              <a:xfrm flipH="1">
                <a:off x="1998865" y="2800795"/>
                <a:ext cx="4301360" cy="1385"/>
              </a:xfrm>
              <a:prstGeom prst="straightConnector1">
                <a:avLst/>
              </a:prstGeom>
              <a:ln w="12700">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a:off x="1998865" y="421070"/>
                <a:ext cx="3418045" cy="2381111"/>
              </a:xfrm>
              <a:prstGeom prst="straightConnector1">
                <a:avLst/>
              </a:prstGeom>
              <a:ln w="12700">
                <a:solidFill>
                  <a:srgbClr val="C00000"/>
                </a:solidFill>
                <a:headEnd type="none" w="med" len="med"/>
                <a:tailEnd type="non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Freihandform 16"/>
              <p:cNvSpPr/>
              <p:nvPr/>
            </p:nvSpPr>
            <p:spPr>
              <a:xfrm>
                <a:off x="3152955" y="1759789"/>
                <a:ext cx="2436962" cy="703053"/>
              </a:xfrm>
              <a:custGeom>
                <a:avLst/>
                <a:gdLst>
                  <a:gd name="connsiteX0" fmla="*/ 0 w 2436962"/>
                  <a:gd name="connsiteY0" fmla="*/ 478766 h 703053"/>
                  <a:gd name="connsiteX1" fmla="*/ 383875 w 2436962"/>
                  <a:gd name="connsiteY1" fmla="*/ 297611 h 703053"/>
                  <a:gd name="connsiteX2" fmla="*/ 728932 w 2436962"/>
                  <a:gd name="connsiteY2" fmla="*/ 168215 h 703053"/>
                  <a:gd name="connsiteX3" fmla="*/ 1095554 w 2436962"/>
                  <a:gd name="connsiteY3" fmla="*/ 60385 h 703053"/>
                  <a:gd name="connsiteX4" fmla="*/ 1561381 w 2436962"/>
                  <a:gd name="connsiteY4" fmla="*/ 0 h 703053"/>
                  <a:gd name="connsiteX5" fmla="*/ 1777041 w 2436962"/>
                  <a:gd name="connsiteY5" fmla="*/ 43132 h 703053"/>
                  <a:gd name="connsiteX6" fmla="*/ 2022894 w 2436962"/>
                  <a:gd name="connsiteY6" fmla="*/ 168215 h 703053"/>
                  <a:gd name="connsiteX7" fmla="*/ 2173856 w 2436962"/>
                  <a:gd name="connsiteY7" fmla="*/ 306237 h 703053"/>
                  <a:gd name="connsiteX8" fmla="*/ 2255807 w 2436962"/>
                  <a:gd name="connsiteY8" fmla="*/ 414068 h 703053"/>
                  <a:gd name="connsiteX9" fmla="*/ 2436962 w 2436962"/>
                  <a:gd name="connsiteY9" fmla="*/ 703053 h 703053"/>
                  <a:gd name="connsiteX0" fmla="*/ 0 w 2436962"/>
                  <a:gd name="connsiteY0" fmla="*/ 478766 h 703053"/>
                  <a:gd name="connsiteX1" fmla="*/ 383875 w 2436962"/>
                  <a:gd name="connsiteY1" fmla="*/ 297611 h 703053"/>
                  <a:gd name="connsiteX2" fmla="*/ 728932 w 2436962"/>
                  <a:gd name="connsiteY2" fmla="*/ 168215 h 703053"/>
                  <a:gd name="connsiteX3" fmla="*/ 1099582 w 2436962"/>
                  <a:gd name="connsiteY3" fmla="*/ 42258 h 703053"/>
                  <a:gd name="connsiteX4" fmla="*/ 1561381 w 2436962"/>
                  <a:gd name="connsiteY4" fmla="*/ 0 h 703053"/>
                  <a:gd name="connsiteX5" fmla="*/ 1777041 w 2436962"/>
                  <a:gd name="connsiteY5" fmla="*/ 43132 h 703053"/>
                  <a:gd name="connsiteX6" fmla="*/ 2022894 w 2436962"/>
                  <a:gd name="connsiteY6" fmla="*/ 168215 h 703053"/>
                  <a:gd name="connsiteX7" fmla="*/ 2173856 w 2436962"/>
                  <a:gd name="connsiteY7" fmla="*/ 306237 h 703053"/>
                  <a:gd name="connsiteX8" fmla="*/ 2255807 w 2436962"/>
                  <a:gd name="connsiteY8" fmla="*/ 414068 h 703053"/>
                  <a:gd name="connsiteX9" fmla="*/ 2436962 w 2436962"/>
                  <a:gd name="connsiteY9" fmla="*/ 703053 h 703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6962" h="703053">
                    <a:moveTo>
                      <a:pt x="0" y="478766"/>
                    </a:moveTo>
                    <a:lnTo>
                      <a:pt x="383875" y="297611"/>
                    </a:lnTo>
                    <a:lnTo>
                      <a:pt x="728932" y="168215"/>
                    </a:lnTo>
                    <a:lnTo>
                      <a:pt x="1099582" y="42258"/>
                    </a:lnTo>
                    <a:lnTo>
                      <a:pt x="1561381" y="0"/>
                    </a:lnTo>
                    <a:lnTo>
                      <a:pt x="1777041" y="43132"/>
                    </a:lnTo>
                    <a:lnTo>
                      <a:pt x="2022894" y="168215"/>
                    </a:lnTo>
                    <a:lnTo>
                      <a:pt x="2173856" y="306237"/>
                    </a:lnTo>
                    <a:lnTo>
                      <a:pt x="2255807" y="414068"/>
                    </a:lnTo>
                    <a:lnTo>
                      <a:pt x="2436962" y="703053"/>
                    </a:lnTo>
                  </a:path>
                </a:pathLst>
              </a:custGeom>
              <a:no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18" name="Freihandform 17"/>
              <p:cNvSpPr/>
              <p:nvPr/>
            </p:nvSpPr>
            <p:spPr>
              <a:xfrm>
                <a:off x="3174521" y="3019245"/>
                <a:ext cx="2238554" cy="1500997"/>
              </a:xfrm>
              <a:custGeom>
                <a:avLst/>
                <a:gdLst>
                  <a:gd name="connsiteX0" fmla="*/ 0 w 2238554"/>
                  <a:gd name="connsiteY0" fmla="*/ 0 h 1500997"/>
                  <a:gd name="connsiteX1" fmla="*/ 396815 w 2238554"/>
                  <a:gd name="connsiteY1" fmla="*/ 107830 h 1500997"/>
                  <a:gd name="connsiteX2" fmla="*/ 715992 w 2238554"/>
                  <a:gd name="connsiteY2" fmla="*/ 215661 h 1500997"/>
                  <a:gd name="connsiteX3" fmla="*/ 1091241 w 2238554"/>
                  <a:gd name="connsiteY3" fmla="*/ 357997 h 1500997"/>
                  <a:gd name="connsiteX4" fmla="*/ 1544128 w 2238554"/>
                  <a:gd name="connsiteY4" fmla="*/ 646981 h 1500997"/>
                  <a:gd name="connsiteX5" fmla="*/ 1923690 w 2238554"/>
                  <a:gd name="connsiteY5" fmla="*/ 1056736 h 1500997"/>
                  <a:gd name="connsiteX6" fmla="*/ 2238554 w 2238554"/>
                  <a:gd name="connsiteY6" fmla="*/ 1500997 h 150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8554" h="1500997">
                    <a:moveTo>
                      <a:pt x="0" y="0"/>
                    </a:moveTo>
                    <a:lnTo>
                      <a:pt x="396815" y="107830"/>
                    </a:lnTo>
                    <a:lnTo>
                      <a:pt x="715992" y="215661"/>
                    </a:lnTo>
                    <a:lnTo>
                      <a:pt x="1091241" y="357997"/>
                    </a:lnTo>
                    <a:lnTo>
                      <a:pt x="1544128" y="646981"/>
                    </a:lnTo>
                    <a:lnTo>
                      <a:pt x="1923690" y="1056736"/>
                    </a:lnTo>
                    <a:lnTo>
                      <a:pt x="2238554" y="1500997"/>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0" name="Gerade Verbindung 19"/>
              <p:cNvCxnSpPr/>
              <p:nvPr/>
            </p:nvCxnSpPr>
            <p:spPr>
              <a:xfrm>
                <a:off x="3535065" y="2610155"/>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a:off x="3880710" y="2610155"/>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a:off x="4264760" y="2610155"/>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4725620" y="2610155"/>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5378505" y="2610155"/>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feld 20"/>
              <p:cNvSpPr txBox="1"/>
              <p:nvPr/>
            </p:nvSpPr>
            <p:spPr>
              <a:xfrm>
                <a:off x="2574940" y="574690"/>
                <a:ext cx="2304300" cy="346249"/>
              </a:xfrm>
              <a:prstGeom prst="rect">
                <a:avLst/>
              </a:prstGeom>
              <a:noFill/>
            </p:spPr>
            <p:txBody>
              <a:bodyPr wrap="square" rtlCol="0">
                <a:spAutoFit/>
              </a:bodyPr>
              <a:lstStyle/>
              <a:p>
                <a:pPr algn="ctr" defTabSz="1219170"/>
                <a:r>
                  <a:rPr lang="en-GB" sz="2400" dirty="0">
                    <a:solidFill>
                      <a:prstClr val="black"/>
                    </a:solidFill>
                    <a:latin typeface="Arial"/>
                  </a:rPr>
                  <a:t>Total number =100</a:t>
                </a:r>
              </a:p>
            </p:txBody>
          </p:sp>
          <p:sp>
            <p:nvSpPr>
              <p:cNvPr id="29" name="Textfeld 28"/>
              <p:cNvSpPr txBox="1"/>
              <p:nvPr/>
            </p:nvSpPr>
            <p:spPr>
              <a:xfrm>
                <a:off x="1690405" y="344260"/>
                <a:ext cx="692510" cy="34624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GB" sz="2400" dirty="0" err="1">
                    <a:solidFill>
                      <a:prstClr val="black"/>
                    </a:solidFill>
                    <a:latin typeface="Arial"/>
                  </a:rPr>
                  <a:t>dt</a:t>
                </a:r>
                <a:r>
                  <a:rPr lang="en-GB" sz="2400" dirty="0">
                    <a:solidFill>
                      <a:prstClr val="black"/>
                    </a:solidFill>
                    <a:latin typeface="Arial"/>
                  </a:rPr>
                  <a:t>/ha</a:t>
                </a:r>
              </a:p>
            </p:txBody>
          </p:sp>
          <p:cxnSp>
            <p:nvCxnSpPr>
              <p:cNvPr id="30" name="Gerade Verbindung 29"/>
              <p:cNvCxnSpPr/>
              <p:nvPr/>
            </p:nvCxnSpPr>
            <p:spPr>
              <a:xfrm rot="-5400000">
                <a:off x="1902852" y="2706168"/>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rot="-5400000">
                <a:off x="1902852" y="1938068"/>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a:xfrm rot="-5400000">
                <a:off x="1902852" y="1169968"/>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Gerade Verbindung 32"/>
              <p:cNvCxnSpPr/>
              <p:nvPr/>
            </p:nvCxnSpPr>
            <p:spPr>
              <a:xfrm rot="-5400000">
                <a:off x="1902852" y="4242367"/>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a:xfrm rot="-5400000">
                <a:off x="1864448" y="3474267"/>
                <a:ext cx="0" cy="1920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feld 34"/>
              <p:cNvSpPr txBox="1"/>
              <p:nvPr/>
            </p:nvSpPr>
            <p:spPr>
              <a:xfrm>
                <a:off x="1384385" y="1073955"/>
                <a:ext cx="537670" cy="346249"/>
              </a:xfrm>
              <a:prstGeom prst="rect">
                <a:avLst/>
              </a:prstGeom>
              <a:noFill/>
            </p:spPr>
            <p:txBody>
              <a:bodyPr wrap="square" rtlCol="0">
                <a:spAutoFit/>
              </a:bodyPr>
              <a:lstStyle/>
              <a:p>
                <a:pPr algn="ctr" defTabSz="1219170"/>
                <a:r>
                  <a:rPr lang="en-GB" sz="2400" dirty="0">
                    <a:solidFill>
                      <a:prstClr val="black"/>
                    </a:solidFill>
                    <a:latin typeface="Arial"/>
                  </a:rPr>
                  <a:t>2.0</a:t>
                </a:r>
              </a:p>
            </p:txBody>
          </p:sp>
          <p:sp>
            <p:nvSpPr>
              <p:cNvPr id="36" name="Textfeld 35"/>
              <p:cNvSpPr txBox="1"/>
              <p:nvPr/>
            </p:nvSpPr>
            <p:spPr>
              <a:xfrm>
                <a:off x="1384385" y="1856773"/>
                <a:ext cx="537670" cy="346249"/>
              </a:xfrm>
              <a:prstGeom prst="rect">
                <a:avLst/>
              </a:prstGeom>
              <a:noFill/>
            </p:spPr>
            <p:txBody>
              <a:bodyPr wrap="square" rtlCol="0">
                <a:spAutoFit/>
              </a:bodyPr>
              <a:lstStyle/>
              <a:p>
                <a:pPr algn="ctr" defTabSz="1219170"/>
                <a:r>
                  <a:rPr lang="en-GB" sz="2400" dirty="0">
                    <a:solidFill>
                      <a:prstClr val="black"/>
                    </a:solidFill>
                    <a:latin typeface="Arial"/>
                  </a:rPr>
                  <a:t>1.0</a:t>
                </a:r>
              </a:p>
            </p:txBody>
          </p:sp>
          <p:sp>
            <p:nvSpPr>
              <p:cNvPr id="37" name="Textfeld 36"/>
              <p:cNvSpPr txBox="1"/>
              <p:nvPr/>
            </p:nvSpPr>
            <p:spPr>
              <a:xfrm>
                <a:off x="1384385" y="2624873"/>
                <a:ext cx="537670" cy="346249"/>
              </a:xfrm>
              <a:prstGeom prst="rect">
                <a:avLst/>
              </a:prstGeom>
              <a:noFill/>
            </p:spPr>
            <p:txBody>
              <a:bodyPr wrap="square" rtlCol="0">
                <a:spAutoFit/>
              </a:bodyPr>
              <a:lstStyle/>
              <a:p>
                <a:pPr algn="ctr" defTabSz="1219170"/>
                <a:r>
                  <a:rPr lang="en-GB" sz="2400" dirty="0">
                    <a:solidFill>
                      <a:prstClr val="black"/>
                    </a:solidFill>
                    <a:latin typeface="Arial"/>
                  </a:rPr>
                  <a:t>   0</a:t>
                </a:r>
              </a:p>
            </p:txBody>
          </p:sp>
          <p:sp>
            <p:nvSpPr>
              <p:cNvPr id="38" name="Textfeld 37"/>
              <p:cNvSpPr txBox="1"/>
              <p:nvPr/>
            </p:nvSpPr>
            <p:spPr>
              <a:xfrm>
                <a:off x="1269170" y="3392973"/>
                <a:ext cx="652885" cy="346249"/>
              </a:xfrm>
              <a:prstGeom prst="rect">
                <a:avLst/>
              </a:prstGeom>
              <a:noFill/>
            </p:spPr>
            <p:txBody>
              <a:bodyPr wrap="square" rtlCol="0">
                <a:spAutoFit/>
              </a:bodyPr>
              <a:lstStyle/>
              <a:p>
                <a:pPr algn="ctr" defTabSz="1219170"/>
                <a:r>
                  <a:rPr lang="en-GB" sz="2400" dirty="0">
                    <a:solidFill>
                      <a:prstClr val="black"/>
                    </a:solidFill>
                    <a:latin typeface="Arial"/>
                  </a:rPr>
                  <a:t>-1.0</a:t>
                </a:r>
              </a:p>
            </p:txBody>
          </p:sp>
          <p:sp>
            <p:nvSpPr>
              <p:cNvPr id="39" name="Textfeld 38"/>
              <p:cNvSpPr txBox="1"/>
              <p:nvPr/>
            </p:nvSpPr>
            <p:spPr>
              <a:xfrm>
                <a:off x="1269170" y="4161073"/>
                <a:ext cx="652885" cy="346249"/>
              </a:xfrm>
              <a:prstGeom prst="rect">
                <a:avLst/>
              </a:prstGeom>
              <a:noFill/>
            </p:spPr>
            <p:txBody>
              <a:bodyPr wrap="square" rtlCol="0">
                <a:spAutoFit/>
              </a:bodyPr>
              <a:lstStyle/>
              <a:p>
                <a:pPr algn="ctr" defTabSz="1219170"/>
                <a:r>
                  <a:rPr lang="en-GB" sz="2400" dirty="0">
                    <a:solidFill>
                      <a:prstClr val="black"/>
                    </a:solidFill>
                    <a:latin typeface="Arial"/>
                  </a:rPr>
                  <a:t>-2.0</a:t>
                </a:r>
              </a:p>
            </p:txBody>
          </p:sp>
        </p:grpSp>
        <p:sp>
          <p:nvSpPr>
            <p:cNvPr id="41" name="Textfeld 40"/>
            <p:cNvSpPr txBox="1"/>
            <p:nvPr/>
          </p:nvSpPr>
          <p:spPr>
            <a:xfrm>
              <a:off x="2767567" y="3070554"/>
              <a:ext cx="716893" cy="461665"/>
            </a:xfrm>
            <a:prstGeom prst="rect">
              <a:avLst/>
            </a:prstGeom>
            <a:noFill/>
          </p:spPr>
          <p:txBody>
            <a:bodyPr wrap="square" rtlCol="0">
              <a:spAutoFit/>
            </a:bodyPr>
            <a:lstStyle/>
            <a:p>
              <a:pPr algn="ctr" defTabSz="1219170"/>
              <a:r>
                <a:rPr lang="en-GB" sz="2400" dirty="0">
                  <a:solidFill>
                    <a:prstClr val="black"/>
                  </a:solidFill>
                  <a:latin typeface="Arial"/>
                </a:rPr>
                <a:t>50</a:t>
              </a:r>
            </a:p>
          </p:txBody>
        </p:sp>
        <p:sp>
          <p:nvSpPr>
            <p:cNvPr id="42" name="Textfeld 41"/>
            <p:cNvSpPr txBox="1"/>
            <p:nvPr/>
          </p:nvSpPr>
          <p:spPr>
            <a:xfrm>
              <a:off x="3228427" y="3070554"/>
              <a:ext cx="716893" cy="461665"/>
            </a:xfrm>
            <a:prstGeom prst="rect">
              <a:avLst/>
            </a:prstGeom>
            <a:noFill/>
          </p:spPr>
          <p:txBody>
            <a:bodyPr wrap="square" rtlCol="0">
              <a:spAutoFit/>
            </a:bodyPr>
            <a:lstStyle/>
            <a:p>
              <a:pPr algn="ctr" defTabSz="1219170"/>
              <a:r>
                <a:rPr lang="en-GB" sz="2400" dirty="0">
                  <a:solidFill>
                    <a:prstClr val="black"/>
                  </a:solidFill>
                  <a:latin typeface="Arial"/>
                </a:rPr>
                <a:t>40</a:t>
              </a:r>
            </a:p>
          </p:txBody>
        </p:sp>
        <p:sp>
          <p:nvSpPr>
            <p:cNvPr id="43" name="Textfeld 42"/>
            <p:cNvSpPr txBox="1"/>
            <p:nvPr/>
          </p:nvSpPr>
          <p:spPr>
            <a:xfrm>
              <a:off x="3740494" y="3070554"/>
              <a:ext cx="716893" cy="461665"/>
            </a:xfrm>
            <a:prstGeom prst="rect">
              <a:avLst/>
            </a:prstGeom>
            <a:noFill/>
          </p:spPr>
          <p:txBody>
            <a:bodyPr wrap="square" rtlCol="0">
              <a:spAutoFit/>
            </a:bodyPr>
            <a:lstStyle/>
            <a:p>
              <a:pPr algn="ctr" defTabSz="1219170"/>
              <a:r>
                <a:rPr lang="en-GB" sz="2400" dirty="0">
                  <a:solidFill>
                    <a:prstClr val="black"/>
                  </a:solidFill>
                  <a:latin typeface="Arial"/>
                </a:rPr>
                <a:t>30</a:t>
              </a:r>
            </a:p>
          </p:txBody>
        </p:sp>
        <p:sp>
          <p:nvSpPr>
            <p:cNvPr id="44" name="Textfeld 43"/>
            <p:cNvSpPr txBox="1"/>
            <p:nvPr/>
          </p:nvSpPr>
          <p:spPr>
            <a:xfrm>
              <a:off x="4354974" y="3070554"/>
              <a:ext cx="716893" cy="461665"/>
            </a:xfrm>
            <a:prstGeom prst="rect">
              <a:avLst/>
            </a:prstGeom>
            <a:noFill/>
          </p:spPr>
          <p:txBody>
            <a:bodyPr wrap="square" rtlCol="0">
              <a:spAutoFit/>
            </a:bodyPr>
            <a:lstStyle/>
            <a:p>
              <a:pPr algn="ctr" defTabSz="1219170"/>
              <a:r>
                <a:rPr lang="en-GB" sz="2400" dirty="0">
                  <a:solidFill>
                    <a:prstClr val="black"/>
                  </a:solidFill>
                  <a:latin typeface="Arial"/>
                </a:rPr>
                <a:t>20</a:t>
              </a:r>
            </a:p>
          </p:txBody>
        </p:sp>
        <p:sp>
          <p:nvSpPr>
            <p:cNvPr id="45" name="Textfeld 44"/>
            <p:cNvSpPr txBox="1"/>
            <p:nvPr/>
          </p:nvSpPr>
          <p:spPr>
            <a:xfrm>
              <a:off x="5225487" y="3070554"/>
              <a:ext cx="716893" cy="461665"/>
            </a:xfrm>
            <a:prstGeom prst="rect">
              <a:avLst/>
            </a:prstGeom>
            <a:noFill/>
          </p:spPr>
          <p:txBody>
            <a:bodyPr wrap="square" rtlCol="0">
              <a:spAutoFit/>
            </a:bodyPr>
            <a:lstStyle/>
            <a:p>
              <a:pPr algn="ctr" defTabSz="1219170"/>
              <a:r>
                <a:rPr lang="en-GB" sz="2400" dirty="0">
                  <a:solidFill>
                    <a:prstClr val="black"/>
                  </a:solidFill>
                  <a:latin typeface="Arial"/>
                </a:rPr>
                <a:t>10</a:t>
              </a:r>
            </a:p>
          </p:txBody>
        </p:sp>
        <p:sp>
          <p:nvSpPr>
            <p:cNvPr id="49" name="Textfeld 48"/>
            <p:cNvSpPr txBox="1"/>
            <p:nvPr/>
          </p:nvSpPr>
          <p:spPr>
            <a:xfrm>
              <a:off x="6811267" y="3480208"/>
              <a:ext cx="61610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N</a:t>
              </a:r>
              <a:endParaRPr lang="en-GB" sz="2400" baseline="-25000" dirty="0">
                <a:solidFill>
                  <a:prstClr val="black"/>
                </a:solidFill>
                <a:latin typeface="Arial"/>
              </a:endParaRPr>
            </a:p>
          </p:txBody>
        </p:sp>
        <p:sp>
          <p:nvSpPr>
            <p:cNvPr id="50" name="Textfeld 49"/>
            <p:cNvSpPr txBox="1"/>
            <p:nvPr/>
          </p:nvSpPr>
          <p:spPr>
            <a:xfrm rot="19500000">
              <a:off x="4045695" y="1046664"/>
              <a:ext cx="215068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latin typeface="Arial"/>
                </a:rPr>
                <a:t>Genetic gain</a:t>
              </a:r>
            </a:p>
          </p:txBody>
        </p:sp>
        <p:sp>
          <p:nvSpPr>
            <p:cNvPr id="51" name="Textfeld 50"/>
            <p:cNvSpPr txBox="1"/>
            <p:nvPr/>
          </p:nvSpPr>
          <p:spPr>
            <a:xfrm>
              <a:off x="5123073" y="2003952"/>
              <a:ext cx="3277227" cy="830997"/>
            </a:xfrm>
            <a:prstGeom prst="rect">
              <a:avLst/>
            </a:prstGeom>
            <a:solidFill>
              <a:schemeClr val="bg1"/>
            </a:solidFill>
            <a:ln>
              <a:solidFill>
                <a:schemeClr val="tx1"/>
              </a:solidFill>
              <a:prstDash val="lg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Genetic gain minus Inbreeding depression</a:t>
              </a:r>
            </a:p>
          </p:txBody>
        </p:sp>
        <p:sp>
          <p:nvSpPr>
            <p:cNvPr id="52" name="Textfeld 51"/>
            <p:cNvSpPr txBox="1"/>
            <p:nvPr/>
          </p:nvSpPr>
          <p:spPr>
            <a:xfrm>
              <a:off x="4867041" y="4769113"/>
              <a:ext cx="3328433" cy="461665"/>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Inbreeding depression</a:t>
              </a:r>
            </a:p>
          </p:txBody>
        </p:sp>
        <p:sp>
          <p:nvSpPr>
            <p:cNvPr id="55" name="Freihandform 54"/>
            <p:cNvSpPr/>
            <p:nvPr/>
          </p:nvSpPr>
          <p:spPr>
            <a:xfrm>
              <a:off x="4052928" y="2338738"/>
              <a:ext cx="926857" cy="83052"/>
            </a:xfrm>
            <a:custGeom>
              <a:avLst/>
              <a:gdLst>
                <a:gd name="connsiteX0" fmla="*/ 0 w 695143"/>
                <a:gd name="connsiteY0" fmla="*/ 49831 h 62289"/>
                <a:gd name="connsiteX1" fmla="*/ 398648 w 695143"/>
                <a:gd name="connsiteY1" fmla="*/ 0 h 62289"/>
                <a:gd name="connsiteX2" fmla="*/ 695143 w 695143"/>
                <a:gd name="connsiteY2" fmla="*/ 62289 h 62289"/>
                <a:gd name="connsiteX3" fmla="*/ 695143 w 695143"/>
                <a:gd name="connsiteY3" fmla="*/ 62289 h 62289"/>
              </a:gdLst>
              <a:ahLst/>
              <a:cxnLst>
                <a:cxn ang="0">
                  <a:pos x="connsiteX0" y="connsiteY0"/>
                </a:cxn>
                <a:cxn ang="0">
                  <a:pos x="connsiteX1" y="connsiteY1"/>
                </a:cxn>
                <a:cxn ang="0">
                  <a:pos x="connsiteX2" y="connsiteY2"/>
                </a:cxn>
                <a:cxn ang="0">
                  <a:pos x="connsiteX3" y="connsiteY3"/>
                </a:cxn>
              </a:cxnLst>
              <a:rect l="l" t="t" r="r" b="b"/>
              <a:pathLst>
                <a:path w="695143" h="62289">
                  <a:moveTo>
                    <a:pt x="0" y="49831"/>
                  </a:moveTo>
                  <a:lnTo>
                    <a:pt x="398648" y="0"/>
                  </a:lnTo>
                  <a:lnTo>
                    <a:pt x="695143" y="62289"/>
                  </a:lnTo>
                  <a:lnTo>
                    <a:pt x="695143" y="62289"/>
                  </a:lnTo>
                </a:path>
              </a:pathLst>
            </a:custGeom>
            <a:noFill/>
            <a:ln w="19050">
              <a:solidFill>
                <a:srgbClr val="0000FF"/>
              </a:solidFill>
              <a:prstDash val="lg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sp>
        <p:nvSpPr>
          <p:cNvPr id="56" name="Textfeld 55"/>
          <p:cNvSpPr txBox="1"/>
          <p:nvPr/>
        </p:nvSpPr>
        <p:spPr>
          <a:xfrm>
            <a:off x="9333804" y="5496891"/>
            <a:ext cx="2713953" cy="461665"/>
          </a:xfrm>
          <a:prstGeom prst="rect">
            <a:avLst/>
          </a:prstGeom>
          <a:no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srgbClr val="0000FF"/>
                </a:solidFill>
                <a:latin typeface="Arial"/>
              </a:rPr>
              <a:t>Find optimum ;-)</a:t>
            </a:r>
          </a:p>
        </p:txBody>
      </p:sp>
      <p:cxnSp>
        <p:nvCxnSpPr>
          <p:cNvPr id="46" name="Gerade Verbindung mit Pfeil 7"/>
          <p:cNvCxnSpPr/>
          <p:nvPr/>
        </p:nvCxnSpPr>
        <p:spPr>
          <a:xfrm flipH="1">
            <a:off x="1097471" y="4083179"/>
            <a:ext cx="5735146" cy="1847"/>
          </a:xfrm>
          <a:prstGeom prst="straightConnector1">
            <a:avLst/>
          </a:prstGeom>
          <a:ln w="38100">
            <a:solidFill>
              <a:srgbClr val="006600"/>
            </a:solidFill>
            <a:headEnd type="triangle" w="lg" len="lg"/>
            <a:tailEnd type="non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Right Arrow 6"/>
          <p:cNvSpPr/>
          <p:nvPr/>
        </p:nvSpPr>
        <p:spPr>
          <a:xfrm>
            <a:off x="1104460" y="4224867"/>
            <a:ext cx="5728157" cy="156981"/>
          </a:xfrm>
          <a:prstGeom prst="rightArrow">
            <a:avLst/>
          </a:prstGeom>
          <a:solidFill>
            <a:schemeClr val="bg1"/>
          </a:solidFill>
          <a:ln w="127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3147604" y="4131733"/>
            <a:ext cx="245954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006600"/>
                </a:solidFill>
              </a:rPr>
              <a:t>… </a:t>
            </a:r>
            <a:r>
              <a:rPr lang="de-DE" dirty="0" err="1">
                <a:solidFill>
                  <a:srgbClr val="006600"/>
                </a:solidFill>
              </a:rPr>
              <a:t>fewer</a:t>
            </a:r>
            <a:r>
              <a:rPr lang="de-DE" dirty="0">
                <a:solidFill>
                  <a:srgbClr val="006600"/>
                </a:solidFill>
              </a:rPr>
              <a:t> … </a:t>
            </a:r>
            <a:endParaRPr lang="en-GB" dirty="0">
              <a:solidFill>
                <a:srgbClr val="006600"/>
              </a:solidFill>
            </a:endParaRPr>
          </a:p>
        </p:txBody>
      </p:sp>
      <p:cxnSp>
        <p:nvCxnSpPr>
          <p:cNvPr id="47" name="Gerade Verbindung mit Pfeil 11"/>
          <p:cNvCxnSpPr/>
          <p:nvPr/>
        </p:nvCxnSpPr>
        <p:spPr>
          <a:xfrm flipH="1">
            <a:off x="1126568" y="882888"/>
            <a:ext cx="4557393" cy="3174815"/>
          </a:xfrm>
          <a:prstGeom prst="straightConnector1">
            <a:avLst/>
          </a:prstGeom>
          <a:ln w="28575">
            <a:solidFill>
              <a:srgbClr val="C00000"/>
            </a:solidFill>
            <a:headEnd type="none" w="med" len="med"/>
            <a:tailEnd type="non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8"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539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2000"/>
                                        <p:tgtEl>
                                          <p:spTgt spid="4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3000"/>
                                        <p:tgtEl>
                                          <p:spTgt spid="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2000"/>
                                        <p:tgtEl>
                                          <p:spTgt spid="7"/>
                                        </p:tgtEl>
                                      </p:cBhvr>
                                    </p:animEffect>
                                  </p:childTnLst>
                                </p:cTn>
                              </p:par>
                              <p:par>
                                <p:cTn id="14" presetID="22" presetClass="entr" presetSubtype="8" fill="hold"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left)">
                                      <p:cBhvr>
                                        <p:cTn id="16" dur="2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53612" y="5023979"/>
            <a:ext cx="12042387"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rPr>
              <a:t>Mind: X-axis is non-linear here, </a:t>
            </a:r>
            <a:r>
              <a:rPr lang="en-GB" dirty="0" err="1">
                <a:solidFill>
                  <a:prstClr val="black"/>
                </a:solidFill>
              </a:rPr>
              <a:t>Melchinger</a:t>
            </a:r>
            <a:r>
              <a:rPr lang="en-GB" dirty="0">
                <a:solidFill>
                  <a:prstClr val="black"/>
                </a:solidFill>
              </a:rPr>
              <a:t> thought it was nicer to have the </a:t>
            </a:r>
            <a:r>
              <a:rPr lang="en-GB" dirty="0">
                <a:solidFill>
                  <a:srgbClr val="C00000"/>
                </a:solidFill>
              </a:rPr>
              <a:t>upper line as linear </a:t>
            </a:r>
            <a:r>
              <a:rPr lang="en-GB" dirty="0">
                <a:solidFill>
                  <a:prstClr val="black"/>
                </a:solidFill>
              </a:rPr>
              <a:t>shape </a:t>
            </a:r>
            <a:br>
              <a:rPr lang="en-GB" dirty="0">
                <a:solidFill>
                  <a:prstClr val="black"/>
                </a:solidFill>
              </a:rPr>
            </a:br>
            <a:r>
              <a:rPr lang="en-GB" dirty="0">
                <a:solidFill>
                  <a:prstClr val="black"/>
                </a:solidFill>
              </a:rPr>
              <a:t>(see UNPLAB-h²_GxE_Ch-5[</a:t>
            </a:r>
            <a:r>
              <a:rPr lang="en-GB" dirty="0" err="1">
                <a:solidFill>
                  <a:prstClr val="black"/>
                </a:solidFill>
              </a:rPr>
              <a:t>BreedersEquation</a:t>
            </a:r>
            <a:r>
              <a:rPr lang="en-GB" dirty="0">
                <a:solidFill>
                  <a:prstClr val="black"/>
                </a:solidFill>
              </a:rPr>
              <a:t>] for ‘Breeders’ Equation’ and ‘Standardized Selection Differential’). </a:t>
            </a:r>
          </a:p>
          <a:p>
            <a:pPr defTabSz="1219170"/>
            <a:endParaRPr lang="en-GB" dirty="0">
              <a:solidFill>
                <a:prstClr val="black"/>
              </a:solidFill>
              <a:latin typeface="Arial"/>
            </a:endParaRPr>
          </a:p>
          <a:p>
            <a:pPr defTabSz="1219170"/>
            <a:r>
              <a:rPr lang="en-GB" dirty="0">
                <a:solidFill>
                  <a:prstClr val="black"/>
                </a:solidFill>
                <a:latin typeface="Arial"/>
              </a:rPr>
              <a:t>These results fully depend on Pop. Genetics and Quant. Genetics parameter of </a:t>
            </a:r>
            <a:r>
              <a:rPr lang="en-GB" dirty="0">
                <a:solidFill>
                  <a:prstClr val="black"/>
                </a:solidFill>
                <a:effectLst>
                  <a:outerShdw blurRad="38100" dist="38100" dir="2700000" algn="tl">
                    <a:srgbClr val="000000">
                      <a:alpha val="43137"/>
                    </a:srgbClr>
                  </a:outerShdw>
                </a:effectLst>
                <a:latin typeface="Arial"/>
              </a:rPr>
              <a:t>that</a:t>
            </a:r>
            <a:r>
              <a:rPr lang="en-GB" dirty="0">
                <a:solidFill>
                  <a:prstClr val="black"/>
                </a:solidFill>
                <a:latin typeface="Arial"/>
              </a:rPr>
              <a:t> trait (grain yield) in </a:t>
            </a:r>
            <a:r>
              <a:rPr lang="en-GB" dirty="0">
                <a:solidFill>
                  <a:prstClr val="black"/>
                </a:solidFill>
                <a:effectLst>
                  <a:outerShdw blurRad="38100" dist="38100" dir="2700000" algn="tl">
                    <a:srgbClr val="000000">
                      <a:alpha val="43137"/>
                    </a:srgbClr>
                  </a:outerShdw>
                </a:effectLst>
                <a:latin typeface="Arial"/>
              </a:rPr>
              <a:t>that</a:t>
            </a:r>
            <a:r>
              <a:rPr lang="en-GB" dirty="0">
                <a:solidFill>
                  <a:prstClr val="black"/>
                </a:solidFill>
                <a:latin typeface="Arial"/>
              </a:rPr>
              <a:t> </a:t>
            </a:r>
            <a:r>
              <a:rPr lang="en-GB" dirty="0" err="1">
                <a:solidFill>
                  <a:prstClr val="black"/>
                </a:solidFill>
                <a:latin typeface="Arial"/>
              </a:rPr>
              <a:t>popu-lation</a:t>
            </a:r>
            <a:r>
              <a:rPr lang="en-GB" dirty="0">
                <a:solidFill>
                  <a:prstClr val="black"/>
                </a:solidFill>
                <a:latin typeface="Arial"/>
              </a:rPr>
              <a:t>. </a:t>
            </a:r>
            <a:r>
              <a:rPr lang="en-GB" dirty="0" err="1">
                <a:solidFill>
                  <a:prstClr val="black"/>
                </a:solidFill>
                <a:latin typeface="Arial"/>
              </a:rPr>
              <a:t>Melchinger</a:t>
            </a:r>
            <a:r>
              <a:rPr lang="en-GB" dirty="0">
                <a:solidFill>
                  <a:prstClr val="black"/>
                </a:solidFill>
                <a:latin typeface="Arial"/>
              </a:rPr>
              <a:t> took data from Eberhart et al. (1973) &amp; from </a:t>
            </a:r>
            <a:r>
              <a:rPr lang="en-GB" dirty="0" err="1">
                <a:solidFill>
                  <a:prstClr val="black"/>
                </a:solidFill>
                <a:latin typeface="Arial"/>
              </a:rPr>
              <a:t>Hallauer</a:t>
            </a:r>
            <a:r>
              <a:rPr lang="en-GB" dirty="0">
                <a:solidFill>
                  <a:prstClr val="black"/>
                </a:solidFill>
                <a:latin typeface="Arial"/>
              </a:rPr>
              <a:t> et al. (1973); from the famous BSSS maize population (</a:t>
            </a:r>
            <a:r>
              <a:rPr lang="en-GB" i="1" dirty="0">
                <a:solidFill>
                  <a:prstClr val="black"/>
                </a:solidFill>
                <a:latin typeface="Arial"/>
              </a:rPr>
              <a:t>aka</a:t>
            </a:r>
            <a:r>
              <a:rPr lang="en-GB" dirty="0">
                <a:solidFill>
                  <a:prstClr val="black"/>
                </a:solidFill>
                <a:latin typeface="Arial"/>
              </a:rPr>
              <a:t> Iowa Stiff Stalk Synthetic).</a:t>
            </a:r>
          </a:p>
        </p:txBody>
      </p:sp>
      <p:sp>
        <p:nvSpPr>
          <p:cNvPr id="4" name="Textfeld 3"/>
          <p:cNvSpPr txBox="1"/>
          <p:nvPr/>
        </p:nvSpPr>
        <p:spPr>
          <a:xfrm>
            <a:off x="5434701" y="770658"/>
            <a:ext cx="6661298" cy="406265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Y-axis shows change </a:t>
            </a:r>
            <a:r>
              <a:rPr lang="en-GB" dirty="0">
                <a:solidFill>
                  <a:srgbClr val="0000FF"/>
                </a:solidFill>
                <a:latin typeface="Arial"/>
              </a:rPr>
              <a:t>per one step </a:t>
            </a:r>
            <a:r>
              <a:rPr lang="en-GB" dirty="0">
                <a:solidFill>
                  <a:prstClr val="black"/>
                </a:solidFill>
                <a:latin typeface="Arial"/>
              </a:rPr>
              <a:t>of selection. </a:t>
            </a:r>
            <a:br>
              <a:rPr lang="en-GB" dirty="0">
                <a:solidFill>
                  <a:prstClr val="black"/>
                </a:solidFill>
                <a:latin typeface="Arial"/>
              </a:rPr>
            </a:br>
            <a:r>
              <a:rPr lang="en-GB" dirty="0">
                <a:solidFill>
                  <a:prstClr val="black"/>
                </a:solidFill>
                <a:latin typeface="Arial"/>
              </a:rPr>
              <a:t>X-axis shows how rigorous that step of selection was. </a:t>
            </a:r>
            <a:br>
              <a:rPr lang="en-GB" sz="1200" dirty="0">
                <a:solidFill>
                  <a:prstClr val="black"/>
                </a:solidFill>
                <a:latin typeface="Arial"/>
              </a:rPr>
            </a:br>
            <a:endParaRPr lang="en-GB" sz="1200" dirty="0">
              <a:solidFill>
                <a:prstClr val="black"/>
              </a:solidFill>
              <a:latin typeface="Arial"/>
            </a:endParaRPr>
          </a:p>
          <a:p>
            <a:pPr defTabSz="1219170"/>
            <a:r>
              <a:rPr lang="en-GB" dirty="0">
                <a:solidFill>
                  <a:prstClr val="black"/>
                </a:solidFill>
                <a:latin typeface="Arial"/>
              </a:rPr>
              <a:t>Example: N=10≙10 of 100 candidates=10%. </a:t>
            </a:r>
            <a:br>
              <a:rPr lang="en-GB" dirty="0">
                <a:solidFill>
                  <a:prstClr val="black"/>
                </a:solidFill>
                <a:latin typeface="Arial"/>
              </a:rPr>
            </a:br>
            <a:r>
              <a:rPr lang="en-GB" dirty="0">
                <a:solidFill>
                  <a:srgbClr val="0000FF"/>
                </a:solidFill>
                <a:effectLst>
                  <a:outerShdw blurRad="38100" dist="38100" dir="2700000" algn="tl">
                    <a:srgbClr val="000000">
                      <a:alpha val="43137"/>
                    </a:srgbClr>
                  </a:outerShdw>
                </a:effectLst>
                <a:latin typeface="Arial"/>
              </a:rPr>
              <a:t>Optimum</a:t>
            </a:r>
            <a:r>
              <a:rPr lang="en-GB" dirty="0">
                <a:solidFill>
                  <a:prstClr val="black"/>
                </a:solidFill>
                <a:latin typeface="Arial"/>
              </a:rPr>
              <a:t> curve is flat, optimum is between ~15% - 30% (%; strictness aka rigor of selection (</a:t>
            </a:r>
            <a:r>
              <a:rPr lang="en-GB" i="1" dirty="0" err="1">
                <a:solidFill>
                  <a:prstClr val="black"/>
                </a:solidFill>
                <a:latin typeface="Arial"/>
              </a:rPr>
              <a:t>Selektionsrate</a:t>
            </a:r>
            <a:r>
              <a:rPr lang="en-GB" i="1" dirty="0">
                <a:solidFill>
                  <a:prstClr val="black"/>
                </a:solidFill>
                <a:latin typeface="Arial"/>
              </a:rPr>
              <a:t>, </a:t>
            </a:r>
            <a:r>
              <a:rPr lang="en-GB" i="1" dirty="0" err="1">
                <a:solidFill>
                  <a:prstClr val="black"/>
                </a:solidFill>
                <a:latin typeface="Arial"/>
              </a:rPr>
              <a:t>Selektions-schärfe</a:t>
            </a:r>
            <a:r>
              <a:rPr lang="en-GB" dirty="0">
                <a:solidFill>
                  <a:prstClr val="black"/>
                </a:solidFill>
                <a:latin typeface="Arial"/>
              </a:rPr>
              <a:t>). In ideal cases, N=N</a:t>
            </a:r>
            <a:r>
              <a:rPr lang="en-GB" baseline="-25000" dirty="0">
                <a:solidFill>
                  <a:prstClr val="black"/>
                </a:solidFill>
                <a:latin typeface="Arial"/>
              </a:rPr>
              <a:t>e</a:t>
            </a:r>
            <a:r>
              <a:rPr lang="en-GB" dirty="0">
                <a:solidFill>
                  <a:prstClr val="black"/>
                </a:solidFill>
                <a:latin typeface="Arial"/>
              </a:rPr>
              <a:t>=effective population size (number of parents of next generation). </a:t>
            </a:r>
            <a:br>
              <a:rPr lang="en-GB" dirty="0">
                <a:solidFill>
                  <a:prstClr val="black"/>
                </a:solidFill>
                <a:latin typeface="Arial"/>
              </a:rPr>
            </a:br>
            <a:r>
              <a:rPr lang="en-GB" dirty="0">
                <a:solidFill>
                  <a:schemeClr val="tx1">
                    <a:lumMod val="50000"/>
                    <a:lumOff val="50000"/>
                  </a:schemeClr>
                </a:solidFill>
                <a:latin typeface="Arial"/>
              </a:rPr>
              <a:t>Population Genetics: N</a:t>
            </a:r>
            <a:r>
              <a:rPr lang="en-GB" baseline="-25000" dirty="0">
                <a:solidFill>
                  <a:schemeClr val="tx1">
                    <a:lumMod val="50000"/>
                    <a:lumOff val="50000"/>
                  </a:schemeClr>
                </a:solidFill>
                <a:latin typeface="Arial"/>
              </a:rPr>
              <a:t>e</a:t>
            </a:r>
            <a:r>
              <a:rPr lang="en-GB" dirty="0">
                <a:solidFill>
                  <a:schemeClr val="tx1">
                    <a:lumMod val="50000"/>
                    <a:lumOff val="50000"/>
                  </a:schemeClr>
                </a:solidFill>
                <a:latin typeface="Arial"/>
              </a:rPr>
              <a:t>=10 leads to an increase of the </a:t>
            </a:r>
            <a:r>
              <a:rPr lang="en-GB" dirty="0" err="1">
                <a:solidFill>
                  <a:schemeClr val="tx1">
                    <a:lumMod val="50000"/>
                    <a:lumOff val="50000"/>
                  </a:schemeClr>
                </a:solidFill>
                <a:latin typeface="Arial"/>
              </a:rPr>
              <a:t>inbree</a:t>
            </a:r>
            <a:r>
              <a:rPr lang="en-GB" dirty="0">
                <a:solidFill>
                  <a:schemeClr val="tx1">
                    <a:lumMod val="50000"/>
                    <a:lumOff val="50000"/>
                  </a:schemeClr>
                </a:solidFill>
                <a:latin typeface="Arial"/>
              </a:rPr>
              <a:t>-ding coefficient of </a:t>
            </a:r>
            <a:r>
              <a:rPr lang="en-GB" dirty="0">
                <a:solidFill>
                  <a:schemeClr val="tx1">
                    <a:lumMod val="50000"/>
                    <a:lumOff val="50000"/>
                  </a:schemeClr>
                </a:solidFill>
                <a:latin typeface="Arial"/>
                <a:cs typeface="Arial"/>
              </a:rPr>
              <a:t>ΔF = 1/(2∙10) = 0.05; the thus-resulting in-breeding depression in trait units is shown. </a:t>
            </a:r>
          </a:p>
          <a:p>
            <a:pPr defTabSz="1219170"/>
            <a:r>
              <a:rPr lang="en-GB" dirty="0">
                <a:solidFill>
                  <a:schemeClr val="tx1">
                    <a:lumMod val="50000"/>
                    <a:lumOff val="50000"/>
                  </a:schemeClr>
                </a:solidFill>
                <a:latin typeface="Arial"/>
                <a:cs typeface="Arial"/>
              </a:rPr>
              <a:t>Cf. UNPLAB-PopGen_Ch-4[Drift I], page 23 ff.</a:t>
            </a:r>
            <a:br>
              <a:rPr lang="en-GB" sz="1200" dirty="0">
                <a:solidFill>
                  <a:schemeClr val="tx1">
                    <a:lumMod val="50000"/>
                    <a:lumOff val="50000"/>
                  </a:schemeClr>
                </a:solidFill>
                <a:latin typeface="Arial"/>
                <a:cs typeface="Arial"/>
              </a:rPr>
            </a:br>
            <a:br>
              <a:rPr lang="en-GB" sz="1200" dirty="0">
                <a:solidFill>
                  <a:schemeClr val="tx1">
                    <a:lumMod val="50000"/>
                    <a:lumOff val="50000"/>
                  </a:schemeClr>
                </a:solidFill>
                <a:latin typeface="Arial"/>
                <a:cs typeface="Arial"/>
              </a:rPr>
            </a:br>
            <a:r>
              <a:rPr lang="en-GB" dirty="0">
                <a:solidFill>
                  <a:prstClr val="black"/>
                </a:solidFill>
              </a:rPr>
              <a:t>For the sake of longer-term gain (i.e., to preserve diversity), one would try to stay at or left-of-optimum; not right-of-optimum. </a:t>
            </a:r>
            <a:endParaRPr lang="en-GB" dirty="0">
              <a:solidFill>
                <a:prstClr val="black"/>
              </a:solidFill>
              <a:latin typeface="Arial"/>
            </a:endParaRPr>
          </a:p>
        </p:txBody>
      </p:sp>
      <p:sp>
        <p:nvSpPr>
          <p:cNvPr id="8" name="Textfeld 52"/>
          <p:cNvSpPr txBox="1"/>
          <p:nvPr/>
        </p:nvSpPr>
        <p:spPr>
          <a:xfrm>
            <a:off x="72000" y="36000"/>
            <a:ext cx="120438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err="1">
                <a:solidFill>
                  <a:prstClr val="black"/>
                </a:solidFill>
                <a:latin typeface="Arial"/>
              </a:rPr>
              <a:t>Melchinger</a:t>
            </a:r>
            <a:r>
              <a:rPr lang="en-GB" sz="2400" dirty="0">
                <a:solidFill>
                  <a:prstClr val="black"/>
                </a:solidFill>
                <a:latin typeface="Arial"/>
              </a:rPr>
              <a:t> 1980. Focus is on gain from </a:t>
            </a:r>
            <a:r>
              <a:rPr lang="en-GB" sz="2400" dirty="0">
                <a:solidFill>
                  <a:srgbClr val="0000FF"/>
                </a:solidFill>
                <a:latin typeface="Arial"/>
              </a:rPr>
              <a:t>one step </a:t>
            </a:r>
            <a:r>
              <a:rPr lang="en-GB" sz="2400" dirty="0">
                <a:solidFill>
                  <a:prstClr val="black"/>
                </a:solidFill>
                <a:latin typeface="Arial"/>
              </a:rPr>
              <a:t>of Selection</a:t>
            </a:r>
          </a:p>
        </p:txBody>
      </p:sp>
      <p:grpSp>
        <p:nvGrpSpPr>
          <p:cNvPr id="12" name="Group 11"/>
          <p:cNvGrpSpPr/>
          <p:nvPr/>
        </p:nvGrpSpPr>
        <p:grpSpPr>
          <a:xfrm>
            <a:off x="125029" y="1050305"/>
            <a:ext cx="5194005" cy="3785652"/>
            <a:chOff x="125029" y="1050305"/>
            <a:chExt cx="5194005" cy="3785652"/>
          </a:xfrm>
        </p:grpSpPr>
        <p:grpSp>
          <p:nvGrpSpPr>
            <p:cNvPr id="6" name="Group 5"/>
            <p:cNvGrpSpPr/>
            <p:nvPr/>
          </p:nvGrpSpPr>
          <p:grpSpPr>
            <a:xfrm>
              <a:off x="125029" y="1050305"/>
              <a:ext cx="5194005" cy="3785652"/>
              <a:chOff x="31896" y="100567"/>
              <a:chExt cx="5194005" cy="3785652"/>
            </a:xfrm>
          </p:grpSpPr>
          <p:sp>
            <p:nvSpPr>
              <p:cNvPr id="2" name="Rectangle 1"/>
              <p:cNvSpPr/>
              <p:nvPr/>
            </p:nvSpPr>
            <p:spPr>
              <a:xfrm>
                <a:off x="53612" y="100567"/>
                <a:ext cx="5172289" cy="37856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2"/>
              <a:stretch>
                <a:fillRect/>
              </a:stretch>
            </p:blipFill>
            <p:spPr>
              <a:xfrm>
                <a:off x="31896" y="153727"/>
                <a:ext cx="5162169" cy="3704844"/>
              </a:xfrm>
              <a:prstGeom prst="rect">
                <a:avLst/>
              </a:prstGeom>
              <a:effectLst/>
            </p:spPr>
          </p:pic>
        </p:grpSp>
        <p:cxnSp>
          <p:nvCxnSpPr>
            <p:cNvPr id="10" name="Straight Connector 9"/>
            <p:cNvCxnSpPr/>
            <p:nvPr/>
          </p:nvCxnSpPr>
          <p:spPr>
            <a:xfrm flipV="1">
              <a:off x="749300" y="1320800"/>
              <a:ext cx="2755900" cy="1909233"/>
            </a:xfrm>
            <a:prstGeom prst="line">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1" name="Textfeld 5"/>
          <p:cNvSpPr txBox="1"/>
          <p:nvPr/>
        </p:nvSpPr>
        <p:spPr>
          <a:xfrm>
            <a:off x="11424816" y="1050305"/>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2551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Arial"/>
            </a:endParaRPr>
          </a:p>
        </p:txBody>
      </p:sp>
      <p:sp>
        <p:nvSpPr>
          <p:cNvPr id="6" name="Textfeld 5"/>
          <p:cNvSpPr txBox="1"/>
          <p:nvPr/>
        </p:nvSpPr>
        <p:spPr>
          <a:xfrm>
            <a:off x="398721" y="289446"/>
            <a:ext cx="11458350" cy="5570756"/>
          </a:xfrm>
          <a:prstGeom prst="rect">
            <a:avLst/>
          </a:prstGeom>
          <a:noFill/>
          <a:ln>
            <a:noFill/>
          </a:ln>
        </p:spPr>
        <p:txBody>
          <a:bodyPr wrap="square" rtlCol="0">
            <a:spAutoFit/>
          </a:bodyPr>
          <a:lstStyle/>
          <a:p>
            <a:pPr defTabSz="1219170">
              <a:spcAft>
                <a:spcPts val="800"/>
              </a:spcAft>
            </a:pPr>
            <a:r>
              <a:rPr lang="en-GB" sz="2400" dirty="0">
                <a:solidFill>
                  <a:prstClr val="black"/>
                </a:solidFill>
                <a:latin typeface="Arial"/>
              </a:rPr>
              <a:t>We move from predicting gain from </a:t>
            </a:r>
            <a:r>
              <a:rPr lang="en-GB" sz="2400" dirty="0">
                <a:solidFill>
                  <a:srgbClr val="0000FF"/>
                </a:solidFill>
                <a:latin typeface="Arial"/>
              </a:rPr>
              <a:t>one</a:t>
            </a:r>
            <a:r>
              <a:rPr lang="en-GB" sz="2400" dirty="0">
                <a:solidFill>
                  <a:prstClr val="black"/>
                </a:solidFill>
                <a:latin typeface="Arial"/>
              </a:rPr>
              <a:t> step of selection to pondering gain from </a:t>
            </a:r>
            <a:r>
              <a:rPr lang="en-GB" sz="2400" dirty="0">
                <a:solidFill>
                  <a:srgbClr val="0000FF"/>
                </a:solidFill>
                <a:latin typeface="Arial"/>
              </a:rPr>
              <a:t>long-term selection</a:t>
            </a:r>
            <a:r>
              <a:rPr lang="en-GB" sz="2400" dirty="0">
                <a:solidFill>
                  <a:prstClr val="black"/>
                </a:solidFill>
                <a:latin typeface="Arial"/>
              </a:rPr>
              <a:t>: Gain from a sequence of </a:t>
            </a:r>
            <a:r>
              <a:rPr lang="en-GB" sz="2400" dirty="0">
                <a:solidFill>
                  <a:srgbClr val="0000FF"/>
                </a:solidFill>
                <a:latin typeface="Arial"/>
              </a:rPr>
              <a:t>many</a:t>
            </a:r>
            <a:r>
              <a:rPr lang="en-GB" sz="2400" dirty="0">
                <a:solidFill>
                  <a:prstClr val="black"/>
                </a:solidFill>
                <a:latin typeface="Arial"/>
              </a:rPr>
              <a:t> selection steps.</a:t>
            </a:r>
          </a:p>
          <a:p>
            <a:pPr defTabSz="1219170">
              <a:spcAft>
                <a:spcPts val="800"/>
              </a:spcAft>
            </a:pPr>
            <a:r>
              <a:rPr lang="en-GB" sz="2400" dirty="0">
                <a:solidFill>
                  <a:srgbClr val="0000FF"/>
                </a:solidFill>
                <a:latin typeface="Arial"/>
              </a:rPr>
              <a:t>This</a:t>
            </a:r>
            <a:r>
              <a:rPr lang="en-GB" sz="2400" dirty="0">
                <a:solidFill>
                  <a:prstClr val="black"/>
                </a:solidFill>
                <a:latin typeface="Arial"/>
              </a:rPr>
              <a:t> is what Evolution is – yet due to the extremely long time scale, Evolution is barely observable. </a:t>
            </a:r>
            <a:br>
              <a:rPr lang="en-GB" sz="2400" dirty="0">
                <a:solidFill>
                  <a:prstClr val="black"/>
                </a:solidFill>
                <a:latin typeface="Arial"/>
              </a:rPr>
            </a:br>
            <a:r>
              <a:rPr lang="en-GB" sz="2400" dirty="0">
                <a:solidFill>
                  <a:srgbClr val="0000FF"/>
                </a:solidFill>
                <a:latin typeface="Arial"/>
              </a:rPr>
              <a:t>This</a:t>
            </a:r>
            <a:r>
              <a:rPr lang="en-GB" sz="2400" dirty="0">
                <a:solidFill>
                  <a:prstClr val="black"/>
                </a:solidFill>
                <a:latin typeface="Arial"/>
              </a:rPr>
              <a:t> is what Recurrent Selection is; in human time scale but still </a:t>
            </a:r>
            <a:r>
              <a:rPr lang="en-GB" sz="2400" dirty="0">
                <a:solidFill>
                  <a:srgbClr val="0000FF"/>
                </a:solidFill>
                <a:latin typeface="Arial"/>
              </a:rPr>
              <a:t>long-term</a:t>
            </a:r>
            <a:r>
              <a:rPr lang="en-GB" sz="2400" dirty="0">
                <a:solidFill>
                  <a:prstClr val="black"/>
                </a:solidFill>
                <a:latin typeface="Arial"/>
              </a:rPr>
              <a:t>. </a:t>
            </a:r>
          </a:p>
          <a:p>
            <a:pPr defTabSz="1219170">
              <a:spcAft>
                <a:spcPts val="800"/>
              </a:spcAft>
            </a:pPr>
            <a:r>
              <a:rPr lang="en-GB" sz="2400" dirty="0">
                <a:solidFill>
                  <a:schemeClr val="tx1">
                    <a:lumMod val="50000"/>
                    <a:lumOff val="50000"/>
                  </a:schemeClr>
                </a:solidFill>
                <a:latin typeface="Arial"/>
              </a:rPr>
              <a:t>Ponder the differences between artificial selection and natural selection. Artificial selection can include data from previous seasons, from relatives, from DNA and metabolic data </a:t>
            </a:r>
            <a:r>
              <a:rPr lang="en-GB" sz="2400" i="1" dirty="0">
                <a:solidFill>
                  <a:schemeClr val="tx1">
                    <a:lumMod val="50000"/>
                    <a:lumOff val="50000"/>
                  </a:schemeClr>
                </a:solidFill>
                <a:latin typeface="Arial"/>
              </a:rPr>
              <a:t>et cetera</a:t>
            </a:r>
            <a:r>
              <a:rPr lang="en-GB" sz="2400" dirty="0">
                <a:solidFill>
                  <a:schemeClr val="tx1">
                    <a:lumMod val="50000"/>
                    <a:lumOff val="50000"/>
                  </a:schemeClr>
                </a:solidFill>
                <a:latin typeface="Arial"/>
              </a:rPr>
              <a:t>. Natural selection is usually based on the candidate’s phenotype / performance / fitness in given environment.</a:t>
            </a:r>
          </a:p>
          <a:p>
            <a:pPr defTabSz="1219170">
              <a:spcAft>
                <a:spcPts val="800"/>
              </a:spcAft>
            </a:pPr>
            <a:r>
              <a:rPr lang="en-GB" sz="2400" dirty="0">
                <a:solidFill>
                  <a:schemeClr val="tx1">
                    <a:lumMod val="50000"/>
                    <a:lumOff val="50000"/>
                  </a:schemeClr>
                </a:solidFill>
                <a:latin typeface="Arial"/>
              </a:rPr>
              <a:t>Natural selection is rarely truncation selection. Nature will rarely make a cut-separation between the chosen ones and the culled ones; even suboptimum genotypes will still contribute to some extent to the future generation. Breeders, in contrast, can apply a strict ‘0-1’ threshold; and they may use the selected ones with equal ‘dose’ although they of course differ in genotypic or breeding value of trait.</a:t>
            </a:r>
          </a:p>
        </p:txBody>
      </p:sp>
      <p:sp>
        <p:nvSpPr>
          <p:cNvPr id="7"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256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669721" y="1329527"/>
            <a:ext cx="6708073" cy="445498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6" name="Gerade Verbindung 5"/>
          <p:cNvCxnSpPr/>
          <p:nvPr/>
        </p:nvCxnSpPr>
        <p:spPr>
          <a:xfrm>
            <a:off x="1232993" y="1329527"/>
            <a:ext cx="0" cy="44549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flipV="1">
            <a:off x="669721" y="-1846"/>
            <a:ext cx="6196007" cy="4147740"/>
          </a:xfrm>
          <a:prstGeom prst="line">
            <a:avLst/>
          </a:prstGeom>
          <a:ln w="15875">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Freihandform 18"/>
          <p:cNvSpPr/>
          <p:nvPr/>
        </p:nvSpPr>
        <p:spPr>
          <a:xfrm>
            <a:off x="671106" y="1312121"/>
            <a:ext cx="6685228" cy="2836443"/>
          </a:xfrm>
          <a:custGeom>
            <a:avLst/>
            <a:gdLst>
              <a:gd name="connsiteX0" fmla="*/ 0 w 5013921"/>
              <a:gd name="connsiteY0" fmla="*/ 2127332 h 2127332"/>
              <a:gd name="connsiteX1" fmla="*/ 1203529 w 5013921"/>
              <a:gd name="connsiteY1" fmla="*/ 1393931 h 2127332"/>
              <a:gd name="connsiteX2" fmla="*/ 2188448 w 5013921"/>
              <a:gd name="connsiteY2" fmla="*/ 825076 h 2127332"/>
              <a:gd name="connsiteX3" fmla="*/ 2519889 w 5013921"/>
              <a:gd name="connsiteY3" fmla="*/ 658180 h 2127332"/>
              <a:gd name="connsiteX4" fmla="*/ 2978264 w 5013921"/>
              <a:gd name="connsiteY4" fmla="*/ 467778 h 2127332"/>
              <a:gd name="connsiteX5" fmla="*/ 3608236 w 5013921"/>
              <a:gd name="connsiteY5" fmla="*/ 253869 h 2127332"/>
              <a:gd name="connsiteX6" fmla="*/ 4158287 w 5013921"/>
              <a:gd name="connsiteY6" fmla="*/ 108130 h 2127332"/>
              <a:gd name="connsiteX7" fmla="*/ 4701285 w 5013921"/>
              <a:gd name="connsiteY7" fmla="*/ 23506 h 2127332"/>
              <a:gd name="connsiteX8" fmla="*/ 5013921 w 5013921"/>
              <a:gd name="connsiteY8" fmla="*/ 0 h 212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3921" h="2127332">
                <a:moveTo>
                  <a:pt x="0" y="2127332"/>
                </a:moveTo>
                <a:lnTo>
                  <a:pt x="1203529" y="1393931"/>
                </a:lnTo>
                <a:lnTo>
                  <a:pt x="2188448" y="825076"/>
                </a:lnTo>
                <a:lnTo>
                  <a:pt x="2519889" y="658180"/>
                </a:lnTo>
                <a:lnTo>
                  <a:pt x="2978264" y="467778"/>
                </a:lnTo>
                <a:lnTo>
                  <a:pt x="3608236" y="253869"/>
                </a:lnTo>
                <a:lnTo>
                  <a:pt x="4158287" y="108130"/>
                </a:lnTo>
                <a:lnTo>
                  <a:pt x="4701285" y="23506"/>
                </a:lnTo>
                <a:lnTo>
                  <a:pt x="5013921" y="0"/>
                </a:ln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0" name="Freihandform 19"/>
          <p:cNvSpPr/>
          <p:nvPr/>
        </p:nvSpPr>
        <p:spPr>
          <a:xfrm>
            <a:off x="677375" y="1880539"/>
            <a:ext cx="6716824" cy="2271157"/>
          </a:xfrm>
          <a:custGeom>
            <a:avLst/>
            <a:gdLst>
              <a:gd name="connsiteX0" fmla="*/ 0 w 5020973"/>
              <a:gd name="connsiteY0" fmla="*/ 1692462 h 1692462"/>
              <a:gd name="connsiteX1" fmla="*/ 726349 w 5020973"/>
              <a:gd name="connsiteY1" fmla="*/ 1264645 h 1692462"/>
              <a:gd name="connsiteX2" fmla="*/ 1400983 w 5020973"/>
              <a:gd name="connsiteY2" fmla="*/ 963763 h 1692462"/>
              <a:gd name="connsiteX3" fmla="*/ 2073267 w 5020973"/>
              <a:gd name="connsiteY3" fmla="*/ 672283 h 1692462"/>
              <a:gd name="connsiteX4" fmla="*/ 2517538 w 5020973"/>
              <a:gd name="connsiteY4" fmla="*/ 507738 h 1692462"/>
              <a:gd name="connsiteX5" fmla="*/ 3175718 w 5020973"/>
              <a:gd name="connsiteY5" fmla="*/ 282077 h 1692462"/>
              <a:gd name="connsiteX6" fmla="*/ 3789236 w 5020973"/>
              <a:gd name="connsiteY6" fmla="*/ 115181 h 1692462"/>
              <a:gd name="connsiteX7" fmla="*/ 4292274 w 5020973"/>
              <a:gd name="connsiteY7" fmla="*/ 32909 h 1692462"/>
              <a:gd name="connsiteX8" fmla="*/ 4748298 w 5020973"/>
              <a:gd name="connsiteY8" fmla="*/ 0 h 1692462"/>
              <a:gd name="connsiteX9" fmla="*/ 4933999 w 5020973"/>
              <a:gd name="connsiteY9" fmla="*/ 9402 h 1692462"/>
              <a:gd name="connsiteX10" fmla="*/ 5020973 w 5020973"/>
              <a:gd name="connsiteY10" fmla="*/ 16454 h 1692462"/>
              <a:gd name="connsiteX0" fmla="*/ 0 w 5020973"/>
              <a:gd name="connsiteY0" fmla="*/ 1703035 h 1703035"/>
              <a:gd name="connsiteX1" fmla="*/ 726349 w 5020973"/>
              <a:gd name="connsiteY1" fmla="*/ 1275218 h 1703035"/>
              <a:gd name="connsiteX2" fmla="*/ 1400983 w 5020973"/>
              <a:gd name="connsiteY2" fmla="*/ 974336 h 1703035"/>
              <a:gd name="connsiteX3" fmla="*/ 2073267 w 5020973"/>
              <a:gd name="connsiteY3" fmla="*/ 682856 h 1703035"/>
              <a:gd name="connsiteX4" fmla="*/ 2517538 w 5020973"/>
              <a:gd name="connsiteY4" fmla="*/ 518311 h 1703035"/>
              <a:gd name="connsiteX5" fmla="*/ 3175718 w 5020973"/>
              <a:gd name="connsiteY5" fmla="*/ 292650 h 1703035"/>
              <a:gd name="connsiteX6" fmla="*/ 3789236 w 5020973"/>
              <a:gd name="connsiteY6" fmla="*/ 125754 h 1703035"/>
              <a:gd name="connsiteX7" fmla="*/ 4292274 w 5020973"/>
              <a:gd name="connsiteY7" fmla="*/ 43482 h 1703035"/>
              <a:gd name="connsiteX8" fmla="*/ 4748298 w 5020973"/>
              <a:gd name="connsiteY8" fmla="*/ 10573 h 1703035"/>
              <a:gd name="connsiteX9" fmla="*/ 4947316 w 5020973"/>
              <a:gd name="connsiteY9" fmla="*/ 0 h 1703035"/>
              <a:gd name="connsiteX10" fmla="*/ 5020973 w 5020973"/>
              <a:gd name="connsiteY10" fmla="*/ 27027 h 1703035"/>
              <a:gd name="connsiteX0" fmla="*/ 0 w 5037618"/>
              <a:gd name="connsiteY0" fmla="*/ 1703368 h 1703368"/>
              <a:gd name="connsiteX1" fmla="*/ 726349 w 5037618"/>
              <a:gd name="connsiteY1" fmla="*/ 1275551 h 1703368"/>
              <a:gd name="connsiteX2" fmla="*/ 1400983 w 5037618"/>
              <a:gd name="connsiteY2" fmla="*/ 974669 h 1703368"/>
              <a:gd name="connsiteX3" fmla="*/ 2073267 w 5037618"/>
              <a:gd name="connsiteY3" fmla="*/ 683189 h 1703368"/>
              <a:gd name="connsiteX4" fmla="*/ 2517538 w 5037618"/>
              <a:gd name="connsiteY4" fmla="*/ 518644 h 1703368"/>
              <a:gd name="connsiteX5" fmla="*/ 3175718 w 5037618"/>
              <a:gd name="connsiteY5" fmla="*/ 292983 h 1703368"/>
              <a:gd name="connsiteX6" fmla="*/ 3789236 w 5037618"/>
              <a:gd name="connsiteY6" fmla="*/ 126087 h 1703368"/>
              <a:gd name="connsiteX7" fmla="*/ 4292274 w 5037618"/>
              <a:gd name="connsiteY7" fmla="*/ 43815 h 1703368"/>
              <a:gd name="connsiteX8" fmla="*/ 4748298 w 5037618"/>
              <a:gd name="connsiteY8" fmla="*/ 10906 h 1703368"/>
              <a:gd name="connsiteX9" fmla="*/ 4947316 w 5037618"/>
              <a:gd name="connsiteY9" fmla="*/ 333 h 1703368"/>
              <a:gd name="connsiteX10" fmla="*/ 5037618 w 5037618"/>
              <a:gd name="connsiteY10" fmla="*/ 727 h 170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37618" h="1703368">
                <a:moveTo>
                  <a:pt x="0" y="1703368"/>
                </a:moveTo>
                <a:lnTo>
                  <a:pt x="726349" y="1275551"/>
                </a:lnTo>
                <a:lnTo>
                  <a:pt x="1400983" y="974669"/>
                </a:lnTo>
                <a:lnTo>
                  <a:pt x="2073267" y="683189"/>
                </a:lnTo>
                <a:lnTo>
                  <a:pt x="2517538" y="518644"/>
                </a:lnTo>
                <a:lnTo>
                  <a:pt x="3175718" y="292983"/>
                </a:lnTo>
                <a:lnTo>
                  <a:pt x="3789236" y="126087"/>
                </a:lnTo>
                <a:lnTo>
                  <a:pt x="4292274" y="43815"/>
                </a:lnTo>
                <a:lnTo>
                  <a:pt x="4748298" y="10906"/>
                </a:lnTo>
                <a:lnTo>
                  <a:pt x="4947316" y="333"/>
                </a:lnTo>
                <a:cubicBezTo>
                  <a:pt x="4976307" y="2684"/>
                  <a:pt x="5008627" y="-1624"/>
                  <a:pt x="5037618" y="727"/>
                </a:cubicBez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1" name="Gerade Verbindung 20"/>
          <p:cNvCxnSpPr/>
          <p:nvPr/>
        </p:nvCxnSpPr>
        <p:spPr>
          <a:xfrm>
            <a:off x="671106" y="4151697"/>
            <a:ext cx="62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flipV="1">
            <a:off x="661703" y="4100783"/>
            <a:ext cx="6727272" cy="47781"/>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Textfeld 25"/>
          <p:cNvSpPr txBox="1"/>
          <p:nvPr/>
        </p:nvSpPr>
        <p:spPr>
          <a:xfrm rot="19560000">
            <a:off x="2032252" y="1925495"/>
            <a:ext cx="2672160" cy="461665"/>
          </a:xfrm>
          <a:prstGeom prst="rect">
            <a:avLst/>
          </a:prstGeom>
          <a:noFill/>
          <a:ln>
            <a:noFill/>
            <a:prstDash val="sysDash"/>
          </a:ln>
          <a:effectLst/>
        </p:spPr>
        <p:txBody>
          <a:bodyPr wrap="square" rtlCol="0">
            <a:spAutoFit/>
          </a:bodyPr>
          <a:lstStyle/>
          <a:p>
            <a:pPr algn="ctr" defTabSz="1219170"/>
            <a:r>
              <a:rPr lang="en-GB" sz="2400" dirty="0">
                <a:solidFill>
                  <a:srgbClr val="FF0000"/>
                </a:solidFill>
                <a:latin typeface="Arial"/>
              </a:rPr>
              <a:t>Predicted means</a:t>
            </a:r>
          </a:p>
        </p:txBody>
      </p:sp>
      <p:sp>
        <p:nvSpPr>
          <p:cNvPr id="29" name="Textfeld 28"/>
          <p:cNvSpPr txBox="1"/>
          <p:nvPr/>
        </p:nvSpPr>
        <p:spPr>
          <a:xfrm>
            <a:off x="720928" y="1739181"/>
            <a:ext cx="1589033" cy="461665"/>
          </a:xfrm>
          <a:prstGeom prst="rect">
            <a:avLst/>
          </a:prstGeom>
          <a:solidFill>
            <a:schemeClr val="bg1"/>
          </a:solidFill>
          <a:ln w="12700">
            <a:solidFill>
              <a:srgbClr val="FF0000"/>
            </a:solidFill>
            <a:prstDash val="solid"/>
          </a:ln>
          <a:effectLst>
            <a:outerShdw blurRad="50800" dist="38100" dir="2700000" algn="tl" rotWithShape="0">
              <a:prstClr val="black">
                <a:alpha val="40000"/>
              </a:prstClr>
            </a:outerShdw>
          </a:effectLst>
        </p:spPr>
        <p:txBody>
          <a:bodyPr wrap="square" rtlCol="0">
            <a:spAutoFit/>
          </a:bodyPr>
          <a:lstStyle>
            <a:defPPr>
              <a:defRPr lang="en-US"/>
            </a:defPPr>
            <a:lvl1pPr algn="ctr"/>
          </a:lstStyle>
          <a:p>
            <a:pPr defTabSz="1219170"/>
            <a:r>
              <a:rPr lang="en-GB" sz="2400" dirty="0">
                <a:solidFill>
                  <a:srgbClr val="FF0000"/>
                </a:solidFill>
                <a:latin typeface="Arial"/>
              </a:rPr>
              <a:t>Selected</a:t>
            </a:r>
          </a:p>
        </p:txBody>
      </p:sp>
      <p:sp>
        <p:nvSpPr>
          <p:cNvPr id="30" name="Textfeld 29"/>
          <p:cNvSpPr txBox="1"/>
          <p:nvPr/>
        </p:nvSpPr>
        <p:spPr>
          <a:xfrm>
            <a:off x="720928" y="4197101"/>
            <a:ext cx="2786619" cy="461665"/>
          </a:xfrm>
          <a:prstGeom prst="rect">
            <a:avLst/>
          </a:prstGeom>
          <a:solidFill>
            <a:schemeClr val="bg1"/>
          </a:solidFill>
          <a:ln w="12700">
            <a:solidFill>
              <a:schemeClr val="tx1"/>
            </a:solidFill>
            <a:prstDash val="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Control; no Sel.</a:t>
            </a:r>
          </a:p>
        </p:txBody>
      </p:sp>
      <p:sp>
        <p:nvSpPr>
          <p:cNvPr id="31" name="Textfeld 30"/>
          <p:cNvSpPr txBox="1"/>
          <p:nvPr/>
        </p:nvSpPr>
        <p:spPr>
          <a:xfrm rot="20467163">
            <a:off x="4619709" y="1406528"/>
            <a:ext cx="95171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a:t>
            </a:r>
          </a:p>
        </p:txBody>
      </p:sp>
      <p:sp>
        <p:nvSpPr>
          <p:cNvPr id="32" name="Textfeld 31"/>
          <p:cNvSpPr txBox="1"/>
          <p:nvPr/>
        </p:nvSpPr>
        <p:spPr>
          <a:xfrm rot="20851690">
            <a:off x="5076533" y="1722658"/>
            <a:ext cx="100530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N&lt;∞</a:t>
            </a:r>
          </a:p>
        </p:txBody>
      </p:sp>
      <p:sp>
        <p:nvSpPr>
          <p:cNvPr id="44" name="Textfeld 43"/>
          <p:cNvSpPr txBox="1"/>
          <p:nvPr/>
        </p:nvSpPr>
        <p:spPr>
          <a:xfrm rot="16200000">
            <a:off x="-1629021" y="3419990"/>
            <a:ext cx="4062544" cy="461665"/>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Expected Population means</a:t>
            </a:r>
          </a:p>
        </p:txBody>
      </p:sp>
      <p:cxnSp>
        <p:nvCxnSpPr>
          <p:cNvPr id="45" name="Gerade Verbindung 44"/>
          <p:cNvCxnSpPr/>
          <p:nvPr/>
        </p:nvCxnSpPr>
        <p:spPr>
          <a:xfrm>
            <a:off x="3588500" y="1312122"/>
            <a:ext cx="0" cy="445498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Textfeld 1"/>
          <p:cNvSpPr txBox="1"/>
          <p:nvPr/>
        </p:nvSpPr>
        <p:spPr>
          <a:xfrm>
            <a:off x="53614" y="17778"/>
            <a:ext cx="12033567" cy="461665"/>
          </a:xfrm>
          <a:prstGeom prst="rect">
            <a:avLst/>
          </a:prstGeom>
          <a:solidFill>
            <a:schemeClr val="bg1">
              <a:alpha val="87843"/>
            </a:schemeClr>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Na</a:t>
            </a:r>
            <a:r>
              <a:rPr lang="en-GB" sz="2400" dirty="0">
                <a:solidFill>
                  <a:prstClr val="black"/>
                </a:solidFill>
                <a:latin typeface="Arial"/>
                <a:cs typeface="Arial"/>
              </a:rPr>
              <a:t>ïvely vs. realistically predicted </a:t>
            </a:r>
            <a:r>
              <a:rPr lang="en-GB" sz="2400" dirty="0">
                <a:solidFill>
                  <a:srgbClr val="0000FF"/>
                </a:solidFill>
                <a:latin typeface="Arial"/>
                <a:cs typeface="Arial"/>
              </a:rPr>
              <a:t>long-term</a:t>
            </a:r>
            <a:r>
              <a:rPr lang="en-GB" sz="2400" dirty="0">
                <a:solidFill>
                  <a:prstClr val="black"/>
                </a:solidFill>
                <a:latin typeface="Arial"/>
                <a:cs typeface="Arial"/>
              </a:rPr>
              <a:t> gain from selection, with N=∞ and N&lt;∞ </a:t>
            </a:r>
            <a:endParaRPr lang="en-GB" sz="2400" dirty="0">
              <a:solidFill>
                <a:prstClr val="black"/>
              </a:solidFill>
              <a:latin typeface="Arial"/>
            </a:endParaRPr>
          </a:p>
        </p:txBody>
      </p:sp>
      <p:grpSp>
        <p:nvGrpSpPr>
          <p:cNvPr id="58" name="Gruppieren 57"/>
          <p:cNvGrpSpPr/>
          <p:nvPr/>
        </p:nvGrpSpPr>
        <p:grpSpPr>
          <a:xfrm>
            <a:off x="516100" y="5343270"/>
            <a:ext cx="7373760" cy="1210141"/>
            <a:chOff x="885120" y="4007453"/>
            <a:chExt cx="5530320" cy="907606"/>
          </a:xfrm>
        </p:grpSpPr>
        <p:sp>
          <p:nvSpPr>
            <p:cNvPr id="7" name="Textfeld 6"/>
            <p:cNvSpPr txBox="1"/>
            <p:nvPr/>
          </p:nvSpPr>
          <p:spPr>
            <a:xfrm>
              <a:off x="885120" y="4290542"/>
              <a:ext cx="460860" cy="346249"/>
            </a:xfrm>
            <a:prstGeom prst="rect">
              <a:avLst/>
            </a:prstGeom>
            <a:noFill/>
          </p:spPr>
          <p:txBody>
            <a:bodyPr wrap="square" rtlCol="0">
              <a:spAutoFit/>
            </a:bodyPr>
            <a:lstStyle/>
            <a:p>
              <a:pPr defTabSz="1219170"/>
              <a:r>
                <a:rPr lang="en-GB" sz="2400" dirty="0">
                  <a:solidFill>
                    <a:srgbClr val="0000FF"/>
                  </a:solidFill>
                  <a:latin typeface="Arial"/>
                </a:rPr>
                <a:t>0</a:t>
              </a:r>
            </a:p>
          </p:txBody>
        </p:sp>
        <p:sp>
          <p:nvSpPr>
            <p:cNvPr id="8" name="Textfeld 7"/>
            <p:cNvSpPr txBox="1"/>
            <p:nvPr/>
          </p:nvSpPr>
          <p:spPr>
            <a:xfrm>
              <a:off x="1269170" y="4299975"/>
              <a:ext cx="460860" cy="346249"/>
            </a:xfrm>
            <a:prstGeom prst="rect">
              <a:avLst/>
            </a:prstGeom>
            <a:noFill/>
          </p:spPr>
          <p:txBody>
            <a:bodyPr wrap="square" rtlCol="0">
              <a:spAutoFit/>
            </a:bodyPr>
            <a:lstStyle/>
            <a:p>
              <a:pPr defTabSz="1219170"/>
              <a:r>
                <a:rPr lang="en-GB" sz="2400" dirty="0">
                  <a:solidFill>
                    <a:srgbClr val="0000FF"/>
                  </a:solidFill>
                  <a:latin typeface="Arial"/>
                </a:rPr>
                <a:t>1</a:t>
              </a:r>
            </a:p>
          </p:txBody>
        </p:sp>
        <p:sp>
          <p:nvSpPr>
            <p:cNvPr id="9" name="Textfeld 8"/>
            <p:cNvSpPr txBox="1"/>
            <p:nvPr/>
          </p:nvSpPr>
          <p:spPr>
            <a:xfrm>
              <a:off x="2958990" y="4261570"/>
              <a:ext cx="460860" cy="346249"/>
            </a:xfrm>
            <a:prstGeom prst="rect">
              <a:avLst/>
            </a:prstGeom>
            <a:noFill/>
          </p:spPr>
          <p:txBody>
            <a:bodyPr wrap="square" rtlCol="0">
              <a:spAutoFit/>
            </a:bodyPr>
            <a:lstStyle/>
            <a:p>
              <a:pPr defTabSz="1219170"/>
              <a:r>
                <a:rPr lang="en-GB" sz="2400" dirty="0">
                  <a:solidFill>
                    <a:srgbClr val="0000FF"/>
                  </a:solidFill>
                  <a:latin typeface="Arial"/>
                </a:rPr>
                <a:t>t-1</a:t>
              </a:r>
            </a:p>
          </p:txBody>
        </p:sp>
        <p:sp>
          <p:nvSpPr>
            <p:cNvPr id="11" name="Textfeld 10"/>
            <p:cNvSpPr txBox="1"/>
            <p:nvPr/>
          </p:nvSpPr>
          <p:spPr>
            <a:xfrm>
              <a:off x="3419850" y="4261570"/>
              <a:ext cx="460860" cy="346249"/>
            </a:xfrm>
            <a:prstGeom prst="rect">
              <a:avLst/>
            </a:prstGeom>
            <a:noFill/>
          </p:spPr>
          <p:txBody>
            <a:bodyPr wrap="square" rtlCol="0">
              <a:spAutoFit/>
            </a:bodyPr>
            <a:lstStyle/>
            <a:p>
              <a:pPr defTabSz="1219170"/>
              <a:r>
                <a:rPr lang="en-GB" sz="2400" dirty="0">
                  <a:solidFill>
                    <a:srgbClr val="0000FF"/>
                  </a:solidFill>
                  <a:latin typeface="Arial"/>
                </a:rPr>
                <a:t>t</a:t>
              </a:r>
            </a:p>
          </p:txBody>
        </p:sp>
        <p:sp>
          <p:nvSpPr>
            <p:cNvPr id="12" name="Textfeld 11"/>
            <p:cNvSpPr txBox="1"/>
            <p:nvPr/>
          </p:nvSpPr>
          <p:spPr>
            <a:xfrm>
              <a:off x="5800960" y="4261570"/>
              <a:ext cx="614480" cy="407756"/>
            </a:xfrm>
            <a:prstGeom prst="rect">
              <a:avLst/>
            </a:prstGeom>
            <a:noFill/>
          </p:spPr>
          <p:txBody>
            <a:bodyPr wrap="square" rtlCol="0">
              <a:spAutoFit/>
            </a:bodyPr>
            <a:lstStyle/>
            <a:p>
              <a:pPr defTabSz="1219170"/>
              <a:r>
                <a:rPr lang="en-GB" sz="2933" dirty="0">
                  <a:solidFill>
                    <a:srgbClr val="0000FF"/>
                  </a:solidFill>
                  <a:latin typeface="Arial"/>
                </a:rPr>
                <a:t>∞</a:t>
              </a:r>
            </a:p>
          </p:txBody>
        </p:sp>
        <p:sp>
          <p:nvSpPr>
            <p:cNvPr id="28" name="Textfeld 27"/>
            <p:cNvSpPr txBox="1"/>
            <p:nvPr/>
          </p:nvSpPr>
          <p:spPr>
            <a:xfrm>
              <a:off x="923525" y="4007453"/>
              <a:ext cx="2803565" cy="346249"/>
            </a:xfrm>
            <a:prstGeom prst="rect">
              <a:avLst/>
            </a:prstGeom>
            <a:noFill/>
            <a:ln>
              <a:noFill/>
              <a:prstDash val="sysDash"/>
            </a:ln>
            <a:effectLst/>
          </p:spPr>
          <p:txBody>
            <a:bodyPr wrap="square" rtlCol="0">
              <a:spAutoFit/>
            </a:bodyPr>
            <a:lstStyle/>
            <a:p>
              <a:pPr defTabSz="1219170"/>
              <a:r>
                <a:rPr lang="en-GB" sz="2400" dirty="0">
                  <a:solidFill>
                    <a:prstClr val="black"/>
                  </a:solidFill>
                  <a:latin typeface="Arial"/>
                  <a:cs typeface="Arial"/>
                </a:rPr>
                <a:t>◄</a:t>
              </a:r>
              <a:r>
                <a:rPr lang="en-GB" sz="2400" dirty="0">
                  <a:solidFill>
                    <a:prstClr val="black"/>
                  </a:solidFill>
                  <a:latin typeface="Arial"/>
                </a:rPr>
                <a:t>Lowest-possible value</a:t>
              </a:r>
            </a:p>
          </p:txBody>
        </p:sp>
        <p:sp>
          <p:nvSpPr>
            <p:cNvPr id="42" name="Textfeld 41"/>
            <p:cNvSpPr txBox="1"/>
            <p:nvPr/>
          </p:nvSpPr>
          <p:spPr>
            <a:xfrm>
              <a:off x="2038111" y="4568810"/>
              <a:ext cx="2994749" cy="346249"/>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srgbClr val="0000FF"/>
                  </a:solidFill>
                  <a:latin typeface="Arial"/>
                </a:rPr>
                <a:t>Generations of Selection</a:t>
              </a:r>
            </a:p>
          </p:txBody>
        </p:sp>
        <p:cxnSp>
          <p:nvCxnSpPr>
            <p:cNvPr id="53" name="Gerade Verbindung 52"/>
            <p:cNvCxnSpPr/>
            <p:nvPr/>
          </p:nvCxnSpPr>
          <p:spPr>
            <a:xfrm>
              <a:off x="3535065"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4" name="Gerade Verbindung 53"/>
            <p:cNvCxnSpPr/>
            <p:nvPr/>
          </p:nvCxnSpPr>
          <p:spPr>
            <a:xfrm>
              <a:off x="14227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p:nvPr/>
          </p:nvCxnSpPr>
          <p:spPr>
            <a:xfrm>
              <a:off x="60313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a:xfrm>
              <a:off x="1003724" y="4338380"/>
              <a:ext cx="5023324" cy="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grpSp>
      <p:cxnSp>
        <p:nvCxnSpPr>
          <p:cNvPr id="59" name="Gerade Verbindung 58"/>
          <p:cNvCxnSpPr/>
          <p:nvPr/>
        </p:nvCxnSpPr>
        <p:spPr>
          <a:xfrm>
            <a:off x="669720" y="5630887"/>
            <a:ext cx="0" cy="15362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4" name="Textfeld 3"/>
          <p:cNvSpPr txBox="1"/>
          <p:nvPr/>
        </p:nvSpPr>
        <p:spPr>
          <a:xfrm>
            <a:off x="7458747" y="1329527"/>
            <a:ext cx="4628434"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srgbClr val="FF0000"/>
                </a:solidFill>
                <a:effectLst>
                  <a:outerShdw blurRad="38100" dist="38100" dir="2700000" algn="tl">
                    <a:srgbClr val="000000">
                      <a:alpha val="43137"/>
                    </a:srgbClr>
                  </a:outerShdw>
                </a:effectLst>
                <a:latin typeface="Arial"/>
              </a:rPr>
              <a:t>Top</a:t>
            </a:r>
            <a:r>
              <a:rPr lang="en-GB" dirty="0">
                <a:solidFill>
                  <a:prstClr val="black"/>
                </a:solidFill>
                <a:latin typeface="Arial"/>
              </a:rPr>
              <a:t>: Predicted cumulative (long-term) gain from selection, if one extrapolates na</a:t>
            </a:r>
            <a:r>
              <a:rPr lang="en-GB" dirty="0">
                <a:solidFill>
                  <a:prstClr val="black"/>
                </a:solidFill>
                <a:latin typeface="Arial"/>
                <a:cs typeface="Arial"/>
              </a:rPr>
              <a:t>ïvely </a:t>
            </a:r>
            <a:r>
              <a:rPr lang="en-GB" dirty="0">
                <a:solidFill>
                  <a:prstClr val="black"/>
                </a:solidFill>
                <a:latin typeface="Arial"/>
              </a:rPr>
              <a:t>the one-step results of the ‘Breeder’s Equation’. </a:t>
            </a:r>
            <a:br>
              <a:rPr lang="en-GB" dirty="0">
                <a:solidFill>
                  <a:prstClr val="black"/>
                </a:solidFill>
                <a:latin typeface="Arial"/>
              </a:rPr>
            </a:br>
            <a:r>
              <a:rPr lang="en-GB" dirty="0">
                <a:solidFill>
                  <a:srgbClr val="FF0000"/>
                </a:solidFill>
                <a:latin typeface="Arial"/>
              </a:rPr>
              <a:t>Below</a:t>
            </a:r>
            <a:r>
              <a:rPr lang="en-GB" dirty="0">
                <a:solidFill>
                  <a:prstClr val="black"/>
                </a:solidFill>
                <a:latin typeface="Arial"/>
              </a:rPr>
              <a:t>: Realize the </a:t>
            </a:r>
            <a:r>
              <a:rPr lang="en-GB" dirty="0">
                <a:solidFill>
                  <a:srgbClr val="006600"/>
                </a:solidFill>
                <a:effectLst>
                  <a:outerShdw blurRad="38100" dist="38100" dir="2700000" algn="tl">
                    <a:srgbClr val="000000">
                      <a:alpha val="43137"/>
                    </a:srgbClr>
                  </a:outerShdw>
                </a:effectLst>
                <a:latin typeface="Arial"/>
              </a:rPr>
              <a:t>theoretical</a:t>
            </a:r>
            <a:r>
              <a:rPr lang="en-GB" dirty="0">
                <a:solidFill>
                  <a:srgbClr val="006600"/>
                </a:solidFill>
                <a:latin typeface="Arial"/>
              </a:rPr>
              <a:t> genetic </a:t>
            </a:r>
            <a:r>
              <a:rPr lang="en-GB" dirty="0">
                <a:solidFill>
                  <a:srgbClr val="006600"/>
                </a:solidFill>
                <a:effectLst>
                  <a:outerShdw blurRad="38100" dist="38100" dir="2700000" algn="tl">
                    <a:srgbClr val="000000">
                      <a:alpha val="43137"/>
                    </a:srgbClr>
                  </a:outerShdw>
                </a:effectLst>
                <a:latin typeface="Arial"/>
              </a:rPr>
              <a:t>limit </a:t>
            </a:r>
            <a:r>
              <a:rPr lang="en-GB" dirty="0">
                <a:solidFill>
                  <a:prstClr val="black"/>
                </a:solidFill>
                <a:latin typeface="Arial"/>
              </a:rPr>
              <a:t>with all loci in all genotypes fixed for ‘better’ allele (you need zero Drift, i.e., </a:t>
            </a:r>
            <a:r>
              <a:rPr lang="en-GB" dirty="0">
                <a:solidFill>
                  <a:srgbClr val="FF0000"/>
                </a:solidFill>
                <a:latin typeface="Arial"/>
              </a:rPr>
              <a:t>N=∞</a:t>
            </a:r>
            <a:r>
              <a:rPr lang="en-GB" dirty="0">
                <a:solidFill>
                  <a:prstClr val="black"/>
                </a:solidFill>
                <a:latin typeface="Arial"/>
              </a:rPr>
              <a:t> population size). </a:t>
            </a:r>
            <a:br>
              <a:rPr lang="en-GB" dirty="0">
                <a:solidFill>
                  <a:prstClr val="black"/>
                </a:solidFill>
                <a:latin typeface="Arial"/>
              </a:rPr>
            </a:br>
            <a:r>
              <a:rPr lang="en-GB" dirty="0">
                <a:solidFill>
                  <a:srgbClr val="FF0000"/>
                </a:solidFill>
                <a:latin typeface="Arial"/>
              </a:rPr>
              <a:t>Further below</a:t>
            </a:r>
            <a:r>
              <a:rPr lang="en-GB" dirty="0">
                <a:solidFill>
                  <a:prstClr val="black"/>
                </a:solidFill>
                <a:latin typeface="Arial"/>
              </a:rPr>
              <a:t>: </a:t>
            </a:r>
            <a:r>
              <a:rPr lang="en-GB" dirty="0">
                <a:solidFill>
                  <a:srgbClr val="FF0000"/>
                </a:solidFill>
                <a:latin typeface="Arial"/>
              </a:rPr>
              <a:t>N&lt;∞</a:t>
            </a:r>
            <a:r>
              <a:rPr lang="en-GB" dirty="0">
                <a:solidFill>
                  <a:prstClr val="black"/>
                </a:solidFill>
                <a:latin typeface="Arial"/>
              </a:rPr>
              <a:t>; some loci are – due to Drift – fixed for the ‘bad’ allele. The theoretically best-possible value is not realized. </a:t>
            </a:r>
          </a:p>
        </p:txBody>
      </p:sp>
      <p:sp>
        <p:nvSpPr>
          <p:cNvPr id="60" name="Textfeld 59"/>
          <p:cNvSpPr txBox="1"/>
          <p:nvPr/>
        </p:nvSpPr>
        <p:spPr>
          <a:xfrm>
            <a:off x="53614" y="459014"/>
            <a:ext cx="593997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a:rPr>
              <a:t> DOI 10.1093/genetics/80.1.205</a:t>
            </a:r>
            <a:r>
              <a:rPr lang="en-GB" sz="2400" dirty="0">
                <a:solidFill>
                  <a:prstClr val="black"/>
                </a:solidFill>
                <a:latin typeface="Arial"/>
              </a:rPr>
              <a:t> </a:t>
            </a:r>
          </a:p>
        </p:txBody>
      </p:sp>
      <p:grpSp>
        <p:nvGrpSpPr>
          <p:cNvPr id="14" name="Gruppieren 13"/>
          <p:cNvGrpSpPr/>
          <p:nvPr/>
        </p:nvGrpSpPr>
        <p:grpSpPr>
          <a:xfrm>
            <a:off x="668094" y="5502865"/>
            <a:ext cx="6723535" cy="665686"/>
            <a:chOff x="2071035" y="5221695"/>
            <a:chExt cx="5042651" cy="499265"/>
          </a:xfrm>
          <a:gradFill>
            <a:gsLst>
              <a:gs pos="0">
                <a:srgbClr val="0000FF"/>
              </a:gs>
              <a:gs pos="100000">
                <a:schemeClr val="tx1"/>
              </a:gs>
            </a:gsLst>
            <a:lin ang="0" scaled="0"/>
          </a:gradFill>
        </p:grpSpPr>
        <p:sp>
          <p:nvSpPr>
            <p:cNvPr id="10" name="Rechteck 9"/>
            <p:cNvSpPr/>
            <p:nvPr/>
          </p:nvSpPr>
          <p:spPr>
            <a:xfrm>
              <a:off x="2071035" y="5221695"/>
              <a:ext cx="5042651" cy="49926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13" name="Textfeld 12"/>
            <p:cNvSpPr txBox="1"/>
            <p:nvPr/>
          </p:nvSpPr>
          <p:spPr>
            <a:xfrm>
              <a:off x="2147845" y="5286661"/>
              <a:ext cx="1917656" cy="346249"/>
            </a:xfrm>
            <a:prstGeom prst="rect">
              <a:avLst/>
            </a:prstGeom>
            <a:solidFill>
              <a:srgbClr val="FFFFFF">
                <a:alpha val="76078"/>
              </a:srgbClr>
            </a:solidFill>
          </p:spPr>
          <p:txBody>
            <a:bodyPr wrap="square" rtlCol="0">
              <a:spAutoFit/>
            </a:bodyPr>
            <a:lstStyle/>
            <a:p>
              <a:pPr algn="ctr" defTabSz="1219170"/>
              <a:r>
                <a:rPr lang="en-GB" sz="2400" dirty="0">
                  <a:solidFill>
                    <a:prstClr val="black"/>
                  </a:solidFill>
                  <a:latin typeface="Arial"/>
                </a:rPr>
                <a:t>As time goes by</a:t>
              </a:r>
            </a:p>
          </p:txBody>
        </p:sp>
      </p:grpSp>
      <p:cxnSp>
        <p:nvCxnSpPr>
          <p:cNvPr id="37" name="Gerade Verbindung 36"/>
          <p:cNvCxnSpPr/>
          <p:nvPr/>
        </p:nvCxnSpPr>
        <p:spPr>
          <a:xfrm flipV="1">
            <a:off x="622300" y="1320800"/>
            <a:ext cx="6769100" cy="12701"/>
          </a:xfrm>
          <a:prstGeom prst="line">
            <a:avLst/>
          </a:prstGeom>
          <a:ln w="28575">
            <a:solidFill>
              <a:srgbClr val="0066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a:stCxn id="20" idx="0"/>
          </p:cNvCxnSpPr>
          <p:nvPr/>
        </p:nvCxnSpPr>
        <p:spPr>
          <a:xfrm flipV="1">
            <a:off x="677375" y="3763908"/>
            <a:ext cx="545148" cy="387788"/>
          </a:xfrm>
          <a:prstGeom prst="straightConnector1">
            <a:avLst/>
          </a:prstGeom>
          <a:ln w="158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7" name="Textfeld 26"/>
          <p:cNvSpPr txBox="1"/>
          <p:nvPr/>
        </p:nvSpPr>
        <p:spPr>
          <a:xfrm>
            <a:off x="212292" y="1005105"/>
            <a:ext cx="7159712" cy="550151"/>
          </a:xfrm>
          <a:prstGeom prst="rect">
            <a:avLst/>
          </a:prstGeom>
          <a:noFill/>
          <a:ln>
            <a:noFill/>
            <a:prstDash val="sysDash"/>
          </a:ln>
          <a:effectLst/>
        </p:spPr>
        <p:txBody>
          <a:bodyPr wrap="square" rtlCol="0">
            <a:spAutoFit/>
          </a:bodyPr>
          <a:lstStyle>
            <a:defPPr>
              <a:defRPr lang="en-US"/>
            </a:defPPr>
            <a:lvl1pPr algn="ctr"/>
          </a:lstStyle>
          <a:p>
            <a:pPr algn="l" defTabSz="1219170">
              <a:lnSpc>
                <a:spcPct val="60000"/>
              </a:lnSpc>
            </a:pPr>
            <a:r>
              <a:rPr lang="en-GB" sz="2400" dirty="0">
                <a:solidFill>
                  <a:srgbClr val="006600"/>
                </a:solidFill>
                <a:latin typeface="Arial"/>
              </a:rPr>
              <a:t>Best-possible value, </a:t>
            </a:r>
            <a:r>
              <a:rPr lang="en-GB" sz="2400" dirty="0">
                <a:solidFill>
                  <a:srgbClr val="006600"/>
                </a:solidFill>
                <a:effectLst>
                  <a:outerShdw blurRad="38100" dist="38100" dir="2700000" algn="tl">
                    <a:srgbClr val="000000">
                      <a:alpha val="43137"/>
                    </a:srgbClr>
                  </a:outerShdw>
                </a:effectLst>
                <a:latin typeface="Arial"/>
              </a:rPr>
              <a:t>theoretical limit</a:t>
            </a:r>
          </a:p>
          <a:p>
            <a:pPr algn="l" defTabSz="1219170">
              <a:lnSpc>
                <a:spcPct val="60000"/>
              </a:lnSpc>
            </a:pPr>
            <a:r>
              <a:rPr lang="en-GB" sz="2400"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2400" dirty="0">
              <a:solidFill>
                <a:srgbClr val="006600"/>
              </a:solidFill>
              <a:effectLst>
                <a:outerShdw blurRad="38100" dist="38100" dir="2700000" algn="tl">
                  <a:srgbClr val="000000">
                    <a:alpha val="43137"/>
                  </a:srgbClr>
                </a:outerShdw>
              </a:effectLst>
              <a:latin typeface="Arial"/>
            </a:endParaRPr>
          </a:p>
        </p:txBody>
      </p:sp>
      <p:sp>
        <p:nvSpPr>
          <p:cNvPr id="39"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190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nodeType="clickEffect">
                                  <p:stCondLst>
                                    <p:cond delay="0"/>
                                  </p:stCondLst>
                                  <p:childTnLst>
                                    <p:animEffect transition="out" filter="wipe(left)">
                                      <p:cBhvr>
                                        <p:cTn id="6" dur="4000"/>
                                        <p:tgtEl>
                                          <p:spTgt spid="14"/>
                                        </p:tgtEl>
                                      </p:cBhvr>
                                    </p:animEffect>
                                    <p:set>
                                      <p:cBhvr>
                                        <p:cTn id="7" dur="1" fill="hold">
                                          <p:stCondLst>
                                            <p:cond delay="3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669721" y="1329527"/>
            <a:ext cx="6708073" cy="445498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6" name="Gerade Verbindung 5"/>
          <p:cNvCxnSpPr/>
          <p:nvPr/>
        </p:nvCxnSpPr>
        <p:spPr>
          <a:xfrm>
            <a:off x="1232993" y="1329527"/>
            <a:ext cx="0" cy="44549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5227113" y="837085"/>
            <a:ext cx="819307" cy="461665"/>
          </a:xfrm>
          <a:prstGeom prst="rect">
            <a:avLst/>
          </a:prstGeom>
          <a:solidFill>
            <a:schemeClr val="bg1"/>
          </a:solidFill>
        </p:spPr>
        <p:txBody>
          <a:bodyPr wrap="square" rtlCol="0">
            <a:spAutoFit/>
          </a:bodyPr>
          <a:lstStyle/>
          <a:p>
            <a:pPr defTabSz="1219170"/>
            <a:r>
              <a:rPr lang="en-GB" sz="2400" dirty="0">
                <a:solidFill>
                  <a:srgbClr val="FF0000"/>
                </a:solidFill>
                <a:latin typeface="Arial"/>
              </a:rPr>
              <a:t>(1)</a:t>
            </a:r>
          </a:p>
        </p:txBody>
      </p:sp>
      <p:sp>
        <p:nvSpPr>
          <p:cNvPr id="13" name="Textfeld 12"/>
          <p:cNvSpPr txBox="1"/>
          <p:nvPr/>
        </p:nvSpPr>
        <p:spPr>
          <a:xfrm>
            <a:off x="7326587" y="1144325"/>
            <a:ext cx="819307" cy="461665"/>
          </a:xfrm>
          <a:prstGeom prst="rect">
            <a:avLst/>
          </a:prstGeom>
          <a:noFill/>
        </p:spPr>
        <p:txBody>
          <a:bodyPr wrap="square" rtlCol="0">
            <a:spAutoFit/>
          </a:bodyPr>
          <a:lstStyle/>
          <a:p>
            <a:pPr defTabSz="1219170"/>
            <a:r>
              <a:rPr lang="en-GB" sz="2400" dirty="0">
                <a:solidFill>
                  <a:srgbClr val="FF0000"/>
                </a:solidFill>
                <a:latin typeface="Arial"/>
              </a:rPr>
              <a:t>(2)</a:t>
            </a:r>
          </a:p>
        </p:txBody>
      </p:sp>
      <p:sp>
        <p:nvSpPr>
          <p:cNvPr id="14" name="Textfeld 13"/>
          <p:cNvSpPr txBox="1"/>
          <p:nvPr/>
        </p:nvSpPr>
        <p:spPr>
          <a:xfrm>
            <a:off x="7326587" y="1687974"/>
            <a:ext cx="819307" cy="461665"/>
          </a:xfrm>
          <a:prstGeom prst="rect">
            <a:avLst/>
          </a:prstGeom>
          <a:noFill/>
        </p:spPr>
        <p:txBody>
          <a:bodyPr wrap="square" rtlCol="0">
            <a:spAutoFit/>
          </a:bodyPr>
          <a:lstStyle/>
          <a:p>
            <a:pPr defTabSz="1219170"/>
            <a:r>
              <a:rPr lang="en-GB" sz="2400" dirty="0">
                <a:solidFill>
                  <a:srgbClr val="FF0000"/>
                </a:solidFill>
                <a:latin typeface="Arial"/>
              </a:rPr>
              <a:t>(3)</a:t>
            </a:r>
          </a:p>
        </p:txBody>
      </p:sp>
      <p:sp>
        <p:nvSpPr>
          <p:cNvPr id="15" name="Textfeld 14"/>
          <p:cNvSpPr txBox="1"/>
          <p:nvPr/>
        </p:nvSpPr>
        <p:spPr>
          <a:xfrm>
            <a:off x="7377793" y="2456074"/>
            <a:ext cx="819307" cy="461665"/>
          </a:xfrm>
          <a:prstGeom prst="rect">
            <a:avLst/>
          </a:prstGeom>
          <a:noFill/>
        </p:spPr>
        <p:txBody>
          <a:bodyPr wrap="square" rtlCol="0">
            <a:spAutoFit/>
          </a:bodyPr>
          <a:lstStyle/>
          <a:p>
            <a:pPr defTabSz="1219170"/>
            <a:r>
              <a:rPr lang="en-GB" sz="2400" dirty="0">
                <a:solidFill>
                  <a:srgbClr val="FF0000"/>
                </a:solidFill>
                <a:latin typeface="Arial"/>
              </a:rPr>
              <a:t>(4)</a:t>
            </a:r>
          </a:p>
        </p:txBody>
      </p:sp>
      <p:sp>
        <p:nvSpPr>
          <p:cNvPr id="16" name="Textfeld 15"/>
          <p:cNvSpPr txBox="1"/>
          <p:nvPr/>
        </p:nvSpPr>
        <p:spPr>
          <a:xfrm>
            <a:off x="7377793" y="3838654"/>
            <a:ext cx="819307" cy="461665"/>
          </a:xfrm>
          <a:prstGeom prst="rect">
            <a:avLst/>
          </a:prstGeom>
          <a:noFill/>
        </p:spPr>
        <p:txBody>
          <a:bodyPr wrap="square" rtlCol="0">
            <a:spAutoFit/>
          </a:bodyPr>
          <a:lstStyle/>
          <a:p>
            <a:pPr defTabSz="1219170"/>
            <a:r>
              <a:rPr lang="en-GB" sz="2400" dirty="0">
                <a:solidFill>
                  <a:prstClr val="black"/>
                </a:solidFill>
                <a:latin typeface="Arial"/>
              </a:rPr>
              <a:t>(5)</a:t>
            </a:r>
          </a:p>
        </p:txBody>
      </p:sp>
      <p:sp>
        <p:nvSpPr>
          <p:cNvPr id="17" name="Textfeld 16"/>
          <p:cNvSpPr txBox="1"/>
          <p:nvPr/>
        </p:nvSpPr>
        <p:spPr>
          <a:xfrm>
            <a:off x="7377793" y="4709168"/>
            <a:ext cx="819307" cy="461665"/>
          </a:xfrm>
          <a:prstGeom prst="rect">
            <a:avLst/>
          </a:prstGeom>
          <a:noFill/>
        </p:spPr>
        <p:txBody>
          <a:bodyPr wrap="square" rtlCol="0">
            <a:spAutoFit/>
          </a:bodyPr>
          <a:lstStyle/>
          <a:p>
            <a:pPr defTabSz="1219170"/>
            <a:r>
              <a:rPr lang="en-GB" sz="2400" dirty="0">
                <a:solidFill>
                  <a:prstClr val="black"/>
                </a:solidFill>
                <a:latin typeface="Arial"/>
              </a:rPr>
              <a:t>(6)</a:t>
            </a:r>
          </a:p>
        </p:txBody>
      </p:sp>
      <p:cxnSp>
        <p:nvCxnSpPr>
          <p:cNvPr id="18" name="Gerade Verbindung 17"/>
          <p:cNvCxnSpPr/>
          <p:nvPr/>
        </p:nvCxnSpPr>
        <p:spPr>
          <a:xfrm flipV="1">
            <a:off x="669721" y="-1846"/>
            <a:ext cx="6196007" cy="4147740"/>
          </a:xfrm>
          <a:prstGeom prst="line">
            <a:avLst/>
          </a:prstGeom>
          <a:ln w="15875">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Freihandform 18"/>
          <p:cNvSpPr/>
          <p:nvPr/>
        </p:nvSpPr>
        <p:spPr>
          <a:xfrm>
            <a:off x="671106" y="1312121"/>
            <a:ext cx="6685228" cy="2836443"/>
          </a:xfrm>
          <a:custGeom>
            <a:avLst/>
            <a:gdLst>
              <a:gd name="connsiteX0" fmla="*/ 0 w 5013921"/>
              <a:gd name="connsiteY0" fmla="*/ 2127332 h 2127332"/>
              <a:gd name="connsiteX1" fmla="*/ 1203529 w 5013921"/>
              <a:gd name="connsiteY1" fmla="*/ 1393931 h 2127332"/>
              <a:gd name="connsiteX2" fmla="*/ 2188448 w 5013921"/>
              <a:gd name="connsiteY2" fmla="*/ 825076 h 2127332"/>
              <a:gd name="connsiteX3" fmla="*/ 2519889 w 5013921"/>
              <a:gd name="connsiteY3" fmla="*/ 658180 h 2127332"/>
              <a:gd name="connsiteX4" fmla="*/ 2978264 w 5013921"/>
              <a:gd name="connsiteY4" fmla="*/ 467778 h 2127332"/>
              <a:gd name="connsiteX5" fmla="*/ 3608236 w 5013921"/>
              <a:gd name="connsiteY5" fmla="*/ 253869 h 2127332"/>
              <a:gd name="connsiteX6" fmla="*/ 4158287 w 5013921"/>
              <a:gd name="connsiteY6" fmla="*/ 108130 h 2127332"/>
              <a:gd name="connsiteX7" fmla="*/ 4701285 w 5013921"/>
              <a:gd name="connsiteY7" fmla="*/ 23506 h 2127332"/>
              <a:gd name="connsiteX8" fmla="*/ 5013921 w 5013921"/>
              <a:gd name="connsiteY8" fmla="*/ 0 h 212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3921" h="2127332">
                <a:moveTo>
                  <a:pt x="0" y="2127332"/>
                </a:moveTo>
                <a:lnTo>
                  <a:pt x="1203529" y="1393931"/>
                </a:lnTo>
                <a:lnTo>
                  <a:pt x="2188448" y="825076"/>
                </a:lnTo>
                <a:lnTo>
                  <a:pt x="2519889" y="658180"/>
                </a:lnTo>
                <a:lnTo>
                  <a:pt x="2978264" y="467778"/>
                </a:lnTo>
                <a:lnTo>
                  <a:pt x="3608236" y="253869"/>
                </a:lnTo>
                <a:lnTo>
                  <a:pt x="4158287" y="108130"/>
                </a:lnTo>
                <a:lnTo>
                  <a:pt x="4701285" y="23506"/>
                </a:lnTo>
                <a:lnTo>
                  <a:pt x="5013921" y="0"/>
                </a:ln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0" name="Freihandform 19"/>
          <p:cNvSpPr/>
          <p:nvPr/>
        </p:nvSpPr>
        <p:spPr>
          <a:xfrm>
            <a:off x="677374" y="1894825"/>
            <a:ext cx="6694631" cy="2256871"/>
          </a:xfrm>
          <a:custGeom>
            <a:avLst/>
            <a:gdLst>
              <a:gd name="connsiteX0" fmla="*/ 0 w 5020973"/>
              <a:gd name="connsiteY0" fmla="*/ 1692462 h 1692462"/>
              <a:gd name="connsiteX1" fmla="*/ 726349 w 5020973"/>
              <a:gd name="connsiteY1" fmla="*/ 1264645 h 1692462"/>
              <a:gd name="connsiteX2" fmla="*/ 1400983 w 5020973"/>
              <a:gd name="connsiteY2" fmla="*/ 963763 h 1692462"/>
              <a:gd name="connsiteX3" fmla="*/ 2073267 w 5020973"/>
              <a:gd name="connsiteY3" fmla="*/ 672283 h 1692462"/>
              <a:gd name="connsiteX4" fmla="*/ 2517538 w 5020973"/>
              <a:gd name="connsiteY4" fmla="*/ 507738 h 1692462"/>
              <a:gd name="connsiteX5" fmla="*/ 3175718 w 5020973"/>
              <a:gd name="connsiteY5" fmla="*/ 282077 h 1692462"/>
              <a:gd name="connsiteX6" fmla="*/ 3789236 w 5020973"/>
              <a:gd name="connsiteY6" fmla="*/ 115181 h 1692462"/>
              <a:gd name="connsiteX7" fmla="*/ 4292274 w 5020973"/>
              <a:gd name="connsiteY7" fmla="*/ 32909 h 1692462"/>
              <a:gd name="connsiteX8" fmla="*/ 4748298 w 5020973"/>
              <a:gd name="connsiteY8" fmla="*/ 0 h 1692462"/>
              <a:gd name="connsiteX9" fmla="*/ 4933999 w 5020973"/>
              <a:gd name="connsiteY9" fmla="*/ 9402 h 1692462"/>
              <a:gd name="connsiteX10" fmla="*/ 5020973 w 5020973"/>
              <a:gd name="connsiteY10" fmla="*/ 16454 h 1692462"/>
              <a:gd name="connsiteX0" fmla="*/ 0 w 5020973"/>
              <a:gd name="connsiteY0" fmla="*/ 1692462 h 1692462"/>
              <a:gd name="connsiteX1" fmla="*/ 726349 w 5020973"/>
              <a:gd name="connsiteY1" fmla="*/ 1264645 h 1692462"/>
              <a:gd name="connsiteX2" fmla="*/ 1400983 w 5020973"/>
              <a:gd name="connsiteY2" fmla="*/ 963763 h 1692462"/>
              <a:gd name="connsiteX3" fmla="*/ 2073267 w 5020973"/>
              <a:gd name="connsiteY3" fmla="*/ 672283 h 1692462"/>
              <a:gd name="connsiteX4" fmla="*/ 2517538 w 5020973"/>
              <a:gd name="connsiteY4" fmla="*/ 507738 h 1692462"/>
              <a:gd name="connsiteX5" fmla="*/ 3175718 w 5020973"/>
              <a:gd name="connsiteY5" fmla="*/ 282077 h 1692462"/>
              <a:gd name="connsiteX6" fmla="*/ 3789236 w 5020973"/>
              <a:gd name="connsiteY6" fmla="*/ 115181 h 1692462"/>
              <a:gd name="connsiteX7" fmla="*/ 4292274 w 5020973"/>
              <a:gd name="connsiteY7" fmla="*/ 32909 h 1692462"/>
              <a:gd name="connsiteX8" fmla="*/ 4748298 w 5020973"/>
              <a:gd name="connsiteY8" fmla="*/ 0 h 1692462"/>
              <a:gd name="connsiteX9" fmla="*/ 5020973 w 5020973"/>
              <a:gd name="connsiteY9" fmla="*/ 16454 h 1692462"/>
              <a:gd name="connsiteX0" fmla="*/ 0 w 5020973"/>
              <a:gd name="connsiteY0" fmla="*/ 1692653 h 1692653"/>
              <a:gd name="connsiteX1" fmla="*/ 726349 w 5020973"/>
              <a:gd name="connsiteY1" fmla="*/ 1264836 h 1692653"/>
              <a:gd name="connsiteX2" fmla="*/ 1400983 w 5020973"/>
              <a:gd name="connsiteY2" fmla="*/ 963954 h 1692653"/>
              <a:gd name="connsiteX3" fmla="*/ 2073267 w 5020973"/>
              <a:gd name="connsiteY3" fmla="*/ 672474 h 1692653"/>
              <a:gd name="connsiteX4" fmla="*/ 2517538 w 5020973"/>
              <a:gd name="connsiteY4" fmla="*/ 507929 h 1692653"/>
              <a:gd name="connsiteX5" fmla="*/ 3175718 w 5020973"/>
              <a:gd name="connsiteY5" fmla="*/ 282268 h 1692653"/>
              <a:gd name="connsiteX6" fmla="*/ 3789236 w 5020973"/>
              <a:gd name="connsiteY6" fmla="*/ 115372 h 1692653"/>
              <a:gd name="connsiteX7" fmla="*/ 4292274 w 5020973"/>
              <a:gd name="connsiteY7" fmla="*/ 33100 h 1692653"/>
              <a:gd name="connsiteX8" fmla="*/ 4748298 w 5020973"/>
              <a:gd name="connsiteY8" fmla="*/ 191 h 1692653"/>
              <a:gd name="connsiteX9" fmla="*/ 5020973 w 5020973"/>
              <a:gd name="connsiteY9" fmla="*/ 0 h 1692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20973" h="1692653">
                <a:moveTo>
                  <a:pt x="0" y="1692653"/>
                </a:moveTo>
                <a:lnTo>
                  <a:pt x="726349" y="1264836"/>
                </a:lnTo>
                <a:lnTo>
                  <a:pt x="1400983" y="963954"/>
                </a:lnTo>
                <a:lnTo>
                  <a:pt x="2073267" y="672474"/>
                </a:lnTo>
                <a:lnTo>
                  <a:pt x="2517538" y="507929"/>
                </a:lnTo>
                <a:lnTo>
                  <a:pt x="3175718" y="282268"/>
                </a:lnTo>
                <a:lnTo>
                  <a:pt x="3789236" y="115372"/>
                </a:lnTo>
                <a:lnTo>
                  <a:pt x="4292274" y="33100"/>
                </a:lnTo>
                <a:lnTo>
                  <a:pt x="4748298" y="191"/>
                </a:lnTo>
                <a:lnTo>
                  <a:pt x="5020973" y="0"/>
                </a:ln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1" name="Gerade Verbindung 20"/>
          <p:cNvCxnSpPr/>
          <p:nvPr/>
        </p:nvCxnSpPr>
        <p:spPr>
          <a:xfrm>
            <a:off x="671106" y="4151697"/>
            <a:ext cx="626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Freihandform 21"/>
          <p:cNvSpPr/>
          <p:nvPr/>
        </p:nvSpPr>
        <p:spPr>
          <a:xfrm>
            <a:off x="646034" y="2638058"/>
            <a:ext cx="6719178" cy="1510680"/>
          </a:xfrm>
          <a:custGeom>
            <a:avLst/>
            <a:gdLst>
              <a:gd name="connsiteX0" fmla="*/ 0 w 5032726"/>
              <a:gd name="connsiteY0" fmla="*/ 1133010 h 1133010"/>
              <a:gd name="connsiteX1" fmla="*/ 575907 w 5032726"/>
              <a:gd name="connsiteY1" fmla="*/ 834478 h 1133010"/>
              <a:gd name="connsiteX2" fmla="*/ 1243490 w 5032726"/>
              <a:gd name="connsiteY2" fmla="*/ 578258 h 1133010"/>
              <a:gd name="connsiteX3" fmla="*/ 2026254 w 5032726"/>
              <a:gd name="connsiteY3" fmla="*/ 343194 h 1133010"/>
              <a:gd name="connsiteX4" fmla="*/ 2519889 w 5032726"/>
              <a:gd name="connsiteY4" fmla="*/ 211558 h 1133010"/>
              <a:gd name="connsiteX5" fmla="*/ 3161614 w 5032726"/>
              <a:gd name="connsiteY5" fmla="*/ 103428 h 1133010"/>
              <a:gd name="connsiteX6" fmla="*/ 3913820 w 5032726"/>
              <a:gd name="connsiteY6" fmla="*/ 25857 h 1133010"/>
              <a:gd name="connsiteX7" fmla="*/ 4642519 w 5032726"/>
              <a:gd name="connsiteY7" fmla="*/ 0 h 1133010"/>
              <a:gd name="connsiteX8" fmla="*/ 4957505 w 5032726"/>
              <a:gd name="connsiteY8" fmla="*/ 14104 h 1133010"/>
              <a:gd name="connsiteX9" fmla="*/ 5032726 w 5032726"/>
              <a:gd name="connsiteY9" fmla="*/ 32909 h 1133010"/>
              <a:gd name="connsiteX0" fmla="*/ 0 w 5032726"/>
              <a:gd name="connsiteY0" fmla="*/ 1133010 h 1133010"/>
              <a:gd name="connsiteX1" fmla="*/ 575907 w 5032726"/>
              <a:gd name="connsiteY1" fmla="*/ 834478 h 1133010"/>
              <a:gd name="connsiteX2" fmla="*/ 1243490 w 5032726"/>
              <a:gd name="connsiteY2" fmla="*/ 578258 h 1133010"/>
              <a:gd name="connsiteX3" fmla="*/ 2026254 w 5032726"/>
              <a:gd name="connsiteY3" fmla="*/ 343194 h 1133010"/>
              <a:gd name="connsiteX4" fmla="*/ 2519889 w 5032726"/>
              <a:gd name="connsiteY4" fmla="*/ 211558 h 1133010"/>
              <a:gd name="connsiteX5" fmla="*/ 3161614 w 5032726"/>
              <a:gd name="connsiteY5" fmla="*/ 103428 h 1133010"/>
              <a:gd name="connsiteX6" fmla="*/ 3913820 w 5032726"/>
              <a:gd name="connsiteY6" fmla="*/ 25857 h 1133010"/>
              <a:gd name="connsiteX7" fmla="*/ 4642519 w 5032726"/>
              <a:gd name="connsiteY7" fmla="*/ 0 h 1133010"/>
              <a:gd name="connsiteX8" fmla="*/ 4967493 w 5032726"/>
              <a:gd name="connsiteY8" fmla="*/ 788 h 1133010"/>
              <a:gd name="connsiteX9" fmla="*/ 5032726 w 5032726"/>
              <a:gd name="connsiteY9" fmla="*/ 32909 h 1133010"/>
              <a:gd name="connsiteX0" fmla="*/ 0 w 5039384"/>
              <a:gd name="connsiteY0" fmla="*/ 1133010 h 1133010"/>
              <a:gd name="connsiteX1" fmla="*/ 575907 w 5039384"/>
              <a:gd name="connsiteY1" fmla="*/ 834478 h 1133010"/>
              <a:gd name="connsiteX2" fmla="*/ 1243490 w 5039384"/>
              <a:gd name="connsiteY2" fmla="*/ 578258 h 1133010"/>
              <a:gd name="connsiteX3" fmla="*/ 2026254 w 5039384"/>
              <a:gd name="connsiteY3" fmla="*/ 343194 h 1133010"/>
              <a:gd name="connsiteX4" fmla="*/ 2519889 w 5039384"/>
              <a:gd name="connsiteY4" fmla="*/ 211558 h 1133010"/>
              <a:gd name="connsiteX5" fmla="*/ 3161614 w 5039384"/>
              <a:gd name="connsiteY5" fmla="*/ 103428 h 1133010"/>
              <a:gd name="connsiteX6" fmla="*/ 3913820 w 5039384"/>
              <a:gd name="connsiteY6" fmla="*/ 25857 h 1133010"/>
              <a:gd name="connsiteX7" fmla="*/ 4642519 w 5039384"/>
              <a:gd name="connsiteY7" fmla="*/ 0 h 1133010"/>
              <a:gd name="connsiteX8" fmla="*/ 4967493 w 5039384"/>
              <a:gd name="connsiteY8" fmla="*/ 788 h 1133010"/>
              <a:gd name="connsiteX9" fmla="*/ 5039384 w 5039384"/>
              <a:gd name="connsiteY9" fmla="*/ 2948 h 113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39384" h="1133010">
                <a:moveTo>
                  <a:pt x="0" y="1133010"/>
                </a:moveTo>
                <a:lnTo>
                  <a:pt x="575907" y="834478"/>
                </a:lnTo>
                <a:lnTo>
                  <a:pt x="1243490" y="578258"/>
                </a:lnTo>
                <a:lnTo>
                  <a:pt x="2026254" y="343194"/>
                </a:lnTo>
                <a:lnTo>
                  <a:pt x="2519889" y="211558"/>
                </a:lnTo>
                <a:lnTo>
                  <a:pt x="3161614" y="103428"/>
                </a:lnTo>
                <a:lnTo>
                  <a:pt x="3913820" y="25857"/>
                </a:lnTo>
                <a:lnTo>
                  <a:pt x="4642519" y="0"/>
                </a:lnTo>
                <a:lnTo>
                  <a:pt x="4967493" y="788"/>
                </a:lnTo>
                <a:cubicBezTo>
                  <a:pt x="4992567" y="7056"/>
                  <a:pt x="5014310" y="-3320"/>
                  <a:pt x="5039384" y="2948"/>
                </a:cubicBez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3" name="Gerade Verbindung 22"/>
          <p:cNvCxnSpPr>
            <a:stCxn id="22" idx="0"/>
            <a:endCxn id="24" idx="2"/>
          </p:cNvCxnSpPr>
          <p:nvPr/>
        </p:nvCxnSpPr>
        <p:spPr>
          <a:xfrm flipV="1">
            <a:off x="646034" y="4100783"/>
            <a:ext cx="6742941" cy="47955"/>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Abgerundetes Rechteck 23"/>
          <p:cNvSpPr>
            <a:spLocks noChangeAspect="1"/>
          </p:cNvSpPr>
          <p:nvPr/>
        </p:nvSpPr>
        <p:spPr>
          <a:xfrm>
            <a:off x="7385927" y="4094687"/>
            <a:ext cx="6096" cy="609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black"/>
              </a:solidFill>
              <a:latin typeface="Arial"/>
            </a:endParaRPr>
          </a:p>
        </p:txBody>
      </p:sp>
      <p:sp>
        <p:nvSpPr>
          <p:cNvPr id="25" name="Freihandform 24"/>
          <p:cNvSpPr/>
          <p:nvPr/>
        </p:nvSpPr>
        <p:spPr>
          <a:xfrm>
            <a:off x="674239" y="4136027"/>
            <a:ext cx="6694631" cy="617436"/>
          </a:xfrm>
          <a:custGeom>
            <a:avLst/>
            <a:gdLst>
              <a:gd name="connsiteX0" fmla="*/ 0 w 5020973"/>
              <a:gd name="connsiteY0" fmla="*/ 0 h 463077"/>
              <a:gd name="connsiteX1" fmla="*/ 787466 w 5020973"/>
              <a:gd name="connsiteY1" fmla="*/ 131636 h 463077"/>
              <a:gd name="connsiteX2" fmla="*/ 1866411 w 5020973"/>
              <a:gd name="connsiteY2" fmla="*/ 272675 h 463077"/>
              <a:gd name="connsiteX3" fmla="*/ 2505786 w 5020973"/>
              <a:gd name="connsiteY3" fmla="*/ 340843 h 463077"/>
              <a:gd name="connsiteX4" fmla="*/ 3714016 w 5020973"/>
              <a:gd name="connsiteY4" fmla="*/ 432518 h 463077"/>
              <a:gd name="connsiteX5" fmla="*/ 4452118 w 5020973"/>
              <a:gd name="connsiteY5" fmla="*/ 453674 h 463077"/>
              <a:gd name="connsiteX6" fmla="*/ 4903441 w 5020973"/>
              <a:gd name="connsiteY6" fmla="*/ 463077 h 463077"/>
              <a:gd name="connsiteX7" fmla="*/ 5020973 w 5020973"/>
              <a:gd name="connsiteY7" fmla="*/ 458375 h 46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20973" h="463077">
                <a:moveTo>
                  <a:pt x="0" y="0"/>
                </a:moveTo>
                <a:lnTo>
                  <a:pt x="787466" y="131636"/>
                </a:lnTo>
                <a:lnTo>
                  <a:pt x="1866411" y="272675"/>
                </a:lnTo>
                <a:lnTo>
                  <a:pt x="2505786" y="340843"/>
                </a:lnTo>
                <a:lnTo>
                  <a:pt x="3714016" y="432518"/>
                </a:lnTo>
                <a:lnTo>
                  <a:pt x="4452118" y="453674"/>
                </a:lnTo>
                <a:lnTo>
                  <a:pt x="4903441" y="463077"/>
                </a:lnTo>
                <a:lnTo>
                  <a:pt x="5020973" y="458375"/>
                </a:lnTo>
              </a:path>
            </a:pathLst>
          </a:custGeom>
          <a:solidFill>
            <a:schemeClr val="bg1"/>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6" name="Textfeld 25"/>
          <p:cNvSpPr txBox="1"/>
          <p:nvPr/>
        </p:nvSpPr>
        <p:spPr>
          <a:xfrm rot="19560000">
            <a:off x="2032252" y="1925495"/>
            <a:ext cx="2672160" cy="461665"/>
          </a:xfrm>
          <a:prstGeom prst="rect">
            <a:avLst/>
          </a:prstGeom>
          <a:noFill/>
          <a:ln>
            <a:noFill/>
            <a:prstDash val="sysDash"/>
          </a:ln>
          <a:effectLst/>
        </p:spPr>
        <p:txBody>
          <a:bodyPr wrap="square" rtlCol="0">
            <a:spAutoFit/>
          </a:bodyPr>
          <a:lstStyle/>
          <a:p>
            <a:pPr algn="ctr" defTabSz="1219170"/>
            <a:r>
              <a:rPr lang="en-GB" sz="2400" dirty="0">
                <a:solidFill>
                  <a:srgbClr val="FF0000"/>
                </a:solidFill>
                <a:latin typeface="Arial"/>
              </a:rPr>
              <a:t>Predicted means</a:t>
            </a:r>
          </a:p>
        </p:txBody>
      </p:sp>
      <p:sp>
        <p:nvSpPr>
          <p:cNvPr id="29" name="Textfeld 28"/>
          <p:cNvSpPr txBox="1"/>
          <p:nvPr/>
        </p:nvSpPr>
        <p:spPr>
          <a:xfrm>
            <a:off x="720928" y="1739181"/>
            <a:ext cx="1589033" cy="461665"/>
          </a:xfrm>
          <a:prstGeom prst="rect">
            <a:avLst/>
          </a:prstGeom>
          <a:solidFill>
            <a:schemeClr val="bg1"/>
          </a:solidFill>
          <a:ln w="12700">
            <a:noFill/>
            <a:prstDash val="solid"/>
          </a:ln>
          <a:effectLst>
            <a:outerShdw blurRad="50800" dist="38100" dir="2700000" algn="tl" rotWithShape="0">
              <a:prstClr val="black">
                <a:alpha val="40000"/>
              </a:prstClr>
            </a:outerShdw>
          </a:effectLst>
        </p:spPr>
        <p:txBody>
          <a:bodyPr wrap="square" rtlCol="0">
            <a:spAutoFit/>
          </a:bodyPr>
          <a:lstStyle>
            <a:defPPr>
              <a:defRPr lang="en-US"/>
            </a:defPPr>
            <a:lvl1pPr algn="ctr"/>
          </a:lstStyle>
          <a:p>
            <a:pPr defTabSz="1219170"/>
            <a:r>
              <a:rPr lang="en-GB" sz="2400" dirty="0">
                <a:solidFill>
                  <a:srgbClr val="FF0000"/>
                </a:solidFill>
                <a:latin typeface="Arial"/>
              </a:rPr>
              <a:t>Selected</a:t>
            </a:r>
          </a:p>
        </p:txBody>
      </p:sp>
      <p:sp>
        <p:nvSpPr>
          <p:cNvPr id="30" name="Textfeld 29"/>
          <p:cNvSpPr txBox="1"/>
          <p:nvPr/>
        </p:nvSpPr>
        <p:spPr>
          <a:xfrm>
            <a:off x="720928" y="4657961"/>
            <a:ext cx="1589033" cy="461665"/>
          </a:xfrm>
          <a:prstGeom prst="rect">
            <a:avLst/>
          </a:prstGeom>
          <a:solidFill>
            <a:schemeClr val="bg1"/>
          </a:solidFill>
          <a:ln w="12700">
            <a:solidFill>
              <a:schemeClr val="tx1"/>
            </a:solidFill>
            <a:prstDash val="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Control</a:t>
            </a:r>
          </a:p>
        </p:txBody>
      </p:sp>
      <p:sp>
        <p:nvSpPr>
          <p:cNvPr id="31" name="Textfeld 30"/>
          <p:cNvSpPr txBox="1"/>
          <p:nvPr/>
        </p:nvSpPr>
        <p:spPr>
          <a:xfrm rot="20467163">
            <a:off x="4619709" y="1406528"/>
            <a:ext cx="95171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a:t>
            </a:r>
          </a:p>
        </p:txBody>
      </p:sp>
      <p:sp>
        <p:nvSpPr>
          <p:cNvPr id="32" name="Textfeld 31"/>
          <p:cNvSpPr txBox="1"/>
          <p:nvPr/>
        </p:nvSpPr>
        <p:spPr>
          <a:xfrm rot="20851690">
            <a:off x="5076533" y="1722658"/>
            <a:ext cx="100530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N&lt;∞</a:t>
            </a:r>
          </a:p>
        </p:txBody>
      </p:sp>
      <p:sp>
        <p:nvSpPr>
          <p:cNvPr id="33" name="Textfeld 32"/>
          <p:cNvSpPr txBox="1"/>
          <p:nvPr/>
        </p:nvSpPr>
        <p:spPr>
          <a:xfrm rot="21329978">
            <a:off x="5406023" y="2301748"/>
            <a:ext cx="929751"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N&lt;∞</a:t>
            </a:r>
          </a:p>
        </p:txBody>
      </p:sp>
      <p:sp>
        <p:nvSpPr>
          <p:cNvPr id="34" name="Textfeld 33"/>
          <p:cNvSpPr txBox="1"/>
          <p:nvPr/>
        </p:nvSpPr>
        <p:spPr>
          <a:xfrm>
            <a:off x="5391944" y="3601308"/>
            <a:ext cx="1920621" cy="523220"/>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N</a:t>
            </a:r>
            <a:r>
              <a:rPr lang="en-US" sz="2400" dirty="0">
                <a:solidFill>
                  <a:prstClr val="black"/>
                </a:solidFill>
                <a:latin typeface="Arial"/>
              </a:rPr>
              <a:t>≤</a:t>
            </a:r>
            <a:r>
              <a:rPr lang="en-GB" sz="2800" dirty="0">
                <a:solidFill>
                  <a:prstClr val="black"/>
                </a:solidFill>
                <a:latin typeface="Arial"/>
              </a:rPr>
              <a:t>∞</a:t>
            </a:r>
          </a:p>
        </p:txBody>
      </p:sp>
      <p:sp>
        <p:nvSpPr>
          <p:cNvPr id="35" name="Textfeld 34"/>
          <p:cNvSpPr txBox="1"/>
          <p:nvPr/>
        </p:nvSpPr>
        <p:spPr>
          <a:xfrm rot="120000">
            <a:off x="5227114" y="4673350"/>
            <a:ext cx="1954292"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Inbr. Depr.</a:t>
            </a:r>
            <a:endParaRPr lang="en-GB" sz="2800" dirty="0">
              <a:solidFill>
                <a:prstClr val="black"/>
              </a:solidFill>
              <a:latin typeface="Arial"/>
            </a:endParaRPr>
          </a:p>
        </p:txBody>
      </p:sp>
      <p:sp>
        <p:nvSpPr>
          <p:cNvPr id="36" name="Textfeld 35"/>
          <p:cNvSpPr txBox="1"/>
          <p:nvPr/>
        </p:nvSpPr>
        <p:spPr>
          <a:xfrm>
            <a:off x="3793327" y="2200041"/>
            <a:ext cx="547511"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D</a:t>
            </a:r>
            <a:endParaRPr lang="en-GB" sz="2800" dirty="0">
              <a:solidFill>
                <a:prstClr val="black"/>
              </a:solidFill>
              <a:latin typeface="Arial"/>
            </a:endParaRPr>
          </a:p>
        </p:txBody>
      </p:sp>
      <p:sp>
        <p:nvSpPr>
          <p:cNvPr id="37" name="Textfeld 36"/>
          <p:cNvSpPr txBox="1"/>
          <p:nvPr/>
        </p:nvSpPr>
        <p:spPr>
          <a:xfrm rot="210147">
            <a:off x="5421896" y="4320015"/>
            <a:ext cx="1860721" cy="523220"/>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N&lt;</a:t>
            </a:r>
            <a:r>
              <a:rPr lang="en-GB" sz="2800" dirty="0">
                <a:solidFill>
                  <a:prstClr val="black"/>
                </a:solidFill>
                <a:latin typeface="Arial"/>
              </a:rPr>
              <a:t>∞</a:t>
            </a:r>
          </a:p>
        </p:txBody>
      </p:sp>
      <p:sp>
        <p:nvSpPr>
          <p:cNvPr id="40" name="Textfeld 39"/>
          <p:cNvSpPr txBox="1"/>
          <p:nvPr/>
        </p:nvSpPr>
        <p:spPr>
          <a:xfrm>
            <a:off x="2827871" y="4094687"/>
            <a:ext cx="547511" cy="461665"/>
          </a:xfrm>
          <a:prstGeom prst="rect">
            <a:avLst/>
          </a:prstGeom>
          <a:noFill/>
          <a:ln>
            <a:noFill/>
            <a:prstDash val="sysDash"/>
          </a:ln>
          <a:effectLst/>
        </p:spPr>
        <p:txBody>
          <a:bodyPr wrap="square" rtlCol="0">
            <a:spAutoFit/>
          </a:bodyPr>
          <a:lstStyle/>
          <a:p>
            <a:pPr algn="ctr" defTabSz="1219170"/>
            <a:r>
              <a:rPr lang="en-GB" sz="2400" dirty="0" err="1">
                <a:solidFill>
                  <a:prstClr val="black"/>
                </a:solidFill>
                <a:latin typeface="Arial"/>
              </a:rPr>
              <a:t>F’</a:t>
            </a:r>
            <a:r>
              <a:rPr lang="en-GB" sz="2400" baseline="-25000" dirty="0" err="1">
                <a:solidFill>
                  <a:prstClr val="black"/>
                </a:solidFill>
                <a:latin typeface="Arial"/>
              </a:rPr>
              <a:t>i</a:t>
            </a:r>
            <a:endParaRPr lang="en-GB" sz="2800" baseline="-25000" dirty="0">
              <a:solidFill>
                <a:prstClr val="black"/>
              </a:solidFill>
              <a:latin typeface="Arial"/>
            </a:endParaRPr>
          </a:p>
        </p:txBody>
      </p:sp>
      <p:sp>
        <p:nvSpPr>
          <p:cNvPr id="41" name="Textfeld 40"/>
          <p:cNvSpPr txBox="1"/>
          <p:nvPr/>
        </p:nvSpPr>
        <p:spPr>
          <a:xfrm>
            <a:off x="2262028" y="3243798"/>
            <a:ext cx="1324845" cy="461665"/>
          </a:xfrm>
          <a:prstGeom prst="rect">
            <a:avLst/>
          </a:prstGeom>
          <a:noFill/>
          <a:ln>
            <a:noFill/>
            <a:prstDash val="sysDash"/>
          </a:ln>
          <a:effectLst/>
        </p:spPr>
        <p:txBody>
          <a:bodyPr wrap="square" rtlCol="0">
            <a:spAutoFit/>
          </a:bodyPr>
          <a:lstStyle/>
          <a:p>
            <a:pPr algn="ctr" defTabSz="1219170"/>
            <a:r>
              <a:rPr lang="de-DE" sz="2400" dirty="0">
                <a:solidFill>
                  <a:prstClr val="black"/>
                </a:solidFill>
                <a:effectLst>
                  <a:outerShdw blurRad="38100" dist="38100" dir="2700000" algn="tl">
                    <a:srgbClr val="000000">
                      <a:alpha val="43137"/>
                    </a:srgbClr>
                  </a:outerShdw>
                </a:effectLst>
                <a:latin typeface="Arial"/>
                <a:cs typeface="Arial"/>
              </a:rPr>
              <a:t>G</a:t>
            </a:r>
            <a:endParaRPr lang="en-GB" sz="2800" baseline="-25000" dirty="0">
              <a:solidFill>
                <a:prstClr val="black"/>
              </a:solidFill>
              <a:effectLst>
                <a:outerShdw blurRad="38100" dist="38100" dir="2700000" algn="tl">
                  <a:srgbClr val="000000">
                    <a:alpha val="43137"/>
                  </a:srgbClr>
                </a:outerShdw>
              </a:effectLst>
              <a:latin typeface="Arial"/>
            </a:endParaRPr>
          </a:p>
        </p:txBody>
      </p:sp>
      <p:sp>
        <p:nvSpPr>
          <p:cNvPr id="43" name="Textfeld 42"/>
          <p:cNvSpPr txBox="1"/>
          <p:nvPr/>
        </p:nvSpPr>
        <p:spPr>
          <a:xfrm rot="21384365">
            <a:off x="5086957" y="2585044"/>
            <a:ext cx="2005535"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Inbr. Depr.</a:t>
            </a:r>
          </a:p>
        </p:txBody>
      </p:sp>
      <p:sp>
        <p:nvSpPr>
          <p:cNvPr id="44" name="Textfeld 43"/>
          <p:cNvSpPr txBox="1"/>
          <p:nvPr/>
        </p:nvSpPr>
        <p:spPr>
          <a:xfrm rot="16200000">
            <a:off x="-1824118" y="3422500"/>
            <a:ext cx="4452735" cy="461665"/>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Expected Population means</a:t>
            </a:r>
          </a:p>
        </p:txBody>
      </p:sp>
      <p:cxnSp>
        <p:nvCxnSpPr>
          <p:cNvPr id="45" name="Gerade Verbindung 44"/>
          <p:cNvCxnSpPr/>
          <p:nvPr/>
        </p:nvCxnSpPr>
        <p:spPr>
          <a:xfrm>
            <a:off x="3588500" y="1312122"/>
            <a:ext cx="0" cy="445498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Textfeld 1"/>
          <p:cNvSpPr txBox="1"/>
          <p:nvPr/>
        </p:nvSpPr>
        <p:spPr>
          <a:xfrm>
            <a:off x="53614" y="49361"/>
            <a:ext cx="12033567" cy="461665"/>
          </a:xfrm>
          <a:prstGeom prst="rect">
            <a:avLst/>
          </a:prstGeom>
          <a:solidFill>
            <a:srgbClr val="FFFFFF">
              <a:alpha val="87843"/>
            </a:srgbClr>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Na</a:t>
            </a:r>
            <a:r>
              <a:rPr lang="en-GB" sz="2400" dirty="0">
                <a:solidFill>
                  <a:prstClr val="black"/>
                </a:solidFill>
                <a:latin typeface="Arial"/>
                <a:cs typeface="Arial"/>
              </a:rPr>
              <a:t>ïvely and realistically predicted </a:t>
            </a:r>
            <a:r>
              <a:rPr lang="en-GB" sz="2400" dirty="0">
                <a:solidFill>
                  <a:srgbClr val="0000FF"/>
                </a:solidFill>
                <a:latin typeface="Arial"/>
                <a:cs typeface="Arial"/>
              </a:rPr>
              <a:t>long-term</a:t>
            </a:r>
            <a:r>
              <a:rPr lang="en-GB" sz="2400" dirty="0">
                <a:solidFill>
                  <a:prstClr val="black"/>
                </a:solidFill>
                <a:latin typeface="Arial"/>
                <a:cs typeface="Arial"/>
              </a:rPr>
              <a:t> gain from selection, with N=∞ and N&lt; ∞ </a:t>
            </a:r>
            <a:endParaRPr lang="en-GB" sz="2400" dirty="0">
              <a:solidFill>
                <a:prstClr val="black"/>
              </a:solidFill>
              <a:latin typeface="Arial"/>
            </a:endParaRPr>
          </a:p>
        </p:txBody>
      </p:sp>
      <p:sp>
        <p:nvSpPr>
          <p:cNvPr id="46" name="Geschweifte Klammer links 45"/>
          <p:cNvSpPr/>
          <p:nvPr/>
        </p:nvSpPr>
        <p:spPr>
          <a:xfrm>
            <a:off x="3230054" y="2200041"/>
            <a:ext cx="358447" cy="1924633"/>
          </a:xfrm>
          <a:prstGeom prst="leftBrace">
            <a:avLst>
              <a:gd name="adj1" fmla="val 8333"/>
              <a:gd name="adj2" fmla="val 6703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7" name="Geschweifte Klammer links 46"/>
          <p:cNvSpPr/>
          <p:nvPr/>
        </p:nvSpPr>
        <p:spPr>
          <a:xfrm flipH="1">
            <a:off x="3588500" y="2200040"/>
            <a:ext cx="307240" cy="531691"/>
          </a:xfrm>
          <a:prstGeom prst="leftBrace">
            <a:avLst>
              <a:gd name="adj1" fmla="val 10005"/>
              <a:gd name="adj2" fmla="val 4089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8" name="Geschweifte Klammer links 47"/>
          <p:cNvSpPr/>
          <p:nvPr/>
        </p:nvSpPr>
        <p:spPr>
          <a:xfrm flipH="1">
            <a:off x="3588500" y="2725453"/>
            <a:ext cx="307240" cy="297936"/>
          </a:xfrm>
          <a:prstGeom prst="leftBrace">
            <a:avLst>
              <a:gd name="adj1" fmla="val 8333"/>
              <a:gd name="adj2" fmla="val 4089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9" name="Textfeld 48"/>
          <p:cNvSpPr txBox="1"/>
          <p:nvPr/>
        </p:nvSpPr>
        <p:spPr>
          <a:xfrm>
            <a:off x="3793327" y="2609693"/>
            <a:ext cx="547511"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F</a:t>
            </a:r>
            <a:r>
              <a:rPr lang="en-GB" sz="2400" baseline="-25000" dirty="0">
                <a:solidFill>
                  <a:prstClr val="black"/>
                </a:solidFill>
                <a:latin typeface="Arial"/>
              </a:rPr>
              <a:t>i</a:t>
            </a:r>
            <a:endParaRPr lang="en-GB" sz="2800" baseline="-25000" dirty="0">
              <a:solidFill>
                <a:prstClr val="black"/>
              </a:solidFill>
              <a:latin typeface="Arial"/>
            </a:endParaRPr>
          </a:p>
        </p:txBody>
      </p:sp>
      <p:sp>
        <p:nvSpPr>
          <p:cNvPr id="51" name="Geschweifte Klammer links 50"/>
          <p:cNvSpPr/>
          <p:nvPr/>
        </p:nvSpPr>
        <p:spPr>
          <a:xfrm>
            <a:off x="3230054" y="4124674"/>
            <a:ext cx="358447" cy="460860"/>
          </a:xfrm>
          <a:prstGeom prst="leftBrace">
            <a:avLst>
              <a:gd name="adj1" fmla="val 8333"/>
              <a:gd name="adj2" fmla="val 47027"/>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grpSp>
        <p:nvGrpSpPr>
          <p:cNvPr id="58" name="Gruppieren 57"/>
          <p:cNvGrpSpPr/>
          <p:nvPr/>
        </p:nvGrpSpPr>
        <p:grpSpPr>
          <a:xfrm>
            <a:off x="516100" y="5343270"/>
            <a:ext cx="7373760" cy="1210141"/>
            <a:chOff x="885120" y="4007453"/>
            <a:chExt cx="5530320" cy="907606"/>
          </a:xfrm>
        </p:grpSpPr>
        <p:sp>
          <p:nvSpPr>
            <p:cNvPr id="7" name="Textfeld 6"/>
            <p:cNvSpPr txBox="1"/>
            <p:nvPr/>
          </p:nvSpPr>
          <p:spPr>
            <a:xfrm>
              <a:off x="885120" y="4290542"/>
              <a:ext cx="460860" cy="346249"/>
            </a:xfrm>
            <a:prstGeom prst="rect">
              <a:avLst/>
            </a:prstGeom>
            <a:noFill/>
          </p:spPr>
          <p:txBody>
            <a:bodyPr wrap="square" rtlCol="0">
              <a:spAutoFit/>
            </a:bodyPr>
            <a:lstStyle/>
            <a:p>
              <a:pPr defTabSz="1219170"/>
              <a:r>
                <a:rPr lang="en-GB" sz="2400" dirty="0">
                  <a:solidFill>
                    <a:srgbClr val="0000FF"/>
                  </a:solidFill>
                  <a:latin typeface="Arial"/>
                </a:rPr>
                <a:t>0</a:t>
              </a:r>
            </a:p>
          </p:txBody>
        </p:sp>
        <p:sp>
          <p:nvSpPr>
            <p:cNvPr id="8" name="Textfeld 7"/>
            <p:cNvSpPr txBox="1"/>
            <p:nvPr/>
          </p:nvSpPr>
          <p:spPr>
            <a:xfrm>
              <a:off x="1269170" y="4299975"/>
              <a:ext cx="460860" cy="346249"/>
            </a:xfrm>
            <a:prstGeom prst="rect">
              <a:avLst/>
            </a:prstGeom>
            <a:noFill/>
          </p:spPr>
          <p:txBody>
            <a:bodyPr wrap="square" rtlCol="0">
              <a:spAutoFit/>
            </a:bodyPr>
            <a:lstStyle/>
            <a:p>
              <a:pPr defTabSz="1219170"/>
              <a:r>
                <a:rPr lang="en-GB" sz="2400" dirty="0">
                  <a:solidFill>
                    <a:srgbClr val="0000FF"/>
                  </a:solidFill>
                  <a:latin typeface="Arial"/>
                </a:rPr>
                <a:t>1</a:t>
              </a:r>
            </a:p>
          </p:txBody>
        </p:sp>
        <p:sp>
          <p:nvSpPr>
            <p:cNvPr id="9" name="Textfeld 8"/>
            <p:cNvSpPr txBox="1"/>
            <p:nvPr/>
          </p:nvSpPr>
          <p:spPr>
            <a:xfrm>
              <a:off x="2958990" y="4261570"/>
              <a:ext cx="460860" cy="346249"/>
            </a:xfrm>
            <a:prstGeom prst="rect">
              <a:avLst/>
            </a:prstGeom>
            <a:noFill/>
          </p:spPr>
          <p:txBody>
            <a:bodyPr wrap="square" rtlCol="0">
              <a:spAutoFit/>
            </a:bodyPr>
            <a:lstStyle/>
            <a:p>
              <a:pPr defTabSz="1219170"/>
              <a:r>
                <a:rPr lang="en-GB" sz="2400" dirty="0">
                  <a:solidFill>
                    <a:srgbClr val="0000FF"/>
                  </a:solidFill>
                  <a:latin typeface="Arial"/>
                </a:rPr>
                <a:t>t-1</a:t>
              </a:r>
            </a:p>
          </p:txBody>
        </p:sp>
        <p:sp>
          <p:nvSpPr>
            <p:cNvPr id="11" name="Textfeld 10"/>
            <p:cNvSpPr txBox="1"/>
            <p:nvPr/>
          </p:nvSpPr>
          <p:spPr>
            <a:xfrm>
              <a:off x="3419850" y="4261570"/>
              <a:ext cx="460860" cy="346249"/>
            </a:xfrm>
            <a:prstGeom prst="rect">
              <a:avLst/>
            </a:prstGeom>
            <a:noFill/>
          </p:spPr>
          <p:txBody>
            <a:bodyPr wrap="square" rtlCol="0">
              <a:spAutoFit/>
            </a:bodyPr>
            <a:lstStyle/>
            <a:p>
              <a:pPr defTabSz="1219170"/>
              <a:r>
                <a:rPr lang="en-GB" sz="2400" dirty="0">
                  <a:solidFill>
                    <a:srgbClr val="0000FF"/>
                  </a:solidFill>
                  <a:latin typeface="Arial"/>
                </a:rPr>
                <a:t>t</a:t>
              </a:r>
            </a:p>
          </p:txBody>
        </p:sp>
        <p:sp>
          <p:nvSpPr>
            <p:cNvPr id="12" name="Textfeld 11"/>
            <p:cNvSpPr txBox="1"/>
            <p:nvPr/>
          </p:nvSpPr>
          <p:spPr>
            <a:xfrm>
              <a:off x="5800960" y="4261570"/>
              <a:ext cx="614480" cy="407756"/>
            </a:xfrm>
            <a:prstGeom prst="rect">
              <a:avLst/>
            </a:prstGeom>
            <a:noFill/>
          </p:spPr>
          <p:txBody>
            <a:bodyPr wrap="square" rtlCol="0">
              <a:spAutoFit/>
            </a:bodyPr>
            <a:lstStyle/>
            <a:p>
              <a:pPr defTabSz="1219170"/>
              <a:r>
                <a:rPr lang="en-GB" sz="2933" dirty="0">
                  <a:solidFill>
                    <a:srgbClr val="0000FF"/>
                  </a:solidFill>
                  <a:latin typeface="Arial"/>
                </a:rPr>
                <a:t>∞</a:t>
              </a:r>
            </a:p>
          </p:txBody>
        </p:sp>
        <p:sp>
          <p:nvSpPr>
            <p:cNvPr id="28" name="Textfeld 27"/>
            <p:cNvSpPr txBox="1"/>
            <p:nvPr/>
          </p:nvSpPr>
          <p:spPr>
            <a:xfrm>
              <a:off x="923525" y="4007453"/>
              <a:ext cx="2803565" cy="346249"/>
            </a:xfrm>
            <a:prstGeom prst="rect">
              <a:avLst/>
            </a:prstGeom>
            <a:noFill/>
            <a:ln>
              <a:noFill/>
              <a:prstDash val="sysDash"/>
            </a:ln>
            <a:effectLst/>
          </p:spPr>
          <p:txBody>
            <a:bodyPr wrap="square" rtlCol="0">
              <a:spAutoFit/>
            </a:bodyPr>
            <a:lstStyle/>
            <a:p>
              <a:pPr defTabSz="1219170"/>
              <a:r>
                <a:rPr lang="en-GB" sz="2400" dirty="0">
                  <a:solidFill>
                    <a:prstClr val="black"/>
                  </a:solidFill>
                  <a:latin typeface="Arial"/>
                  <a:cs typeface="Arial"/>
                </a:rPr>
                <a:t>◄</a:t>
              </a:r>
              <a:r>
                <a:rPr lang="en-GB" sz="2400" dirty="0">
                  <a:solidFill>
                    <a:prstClr val="black"/>
                  </a:solidFill>
                  <a:latin typeface="Arial"/>
                </a:rPr>
                <a:t>Lowest-possible value</a:t>
              </a:r>
            </a:p>
          </p:txBody>
        </p:sp>
        <p:sp>
          <p:nvSpPr>
            <p:cNvPr id="42" name="Textfeld 41"/>
            <p:cNvSpPr txBox="1"/>
            <p:nvPr/>
          </p:nvSpPr>
          <p:spPr>
            <a:xfrm>
              <a:off x="2038111" y="4568810"/>
              <a:ext cx="2994749" cy="346249"/>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srgbClr val="0000FF"/>
                  </a:solidFill>
                  <a:latin typeface="Arial"/>
                </a:rPr>
                <a:t>Generations of selection</a:t>
              </a:r>
            </a:p>
          </p:txBody>
        </p:sp>
        <p:cxnSp>
          <p:nvCxnSpPr>
            <p:cNvPr id="53" name="Gerade Verbindung 52"/>
            <p:cNvCxnSpPr/>
            <p:nvPr/>
          </p:nvCxnSpPr>
          <p:spPr>
            <a:xfrm>
              <a:off x="3535065"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4" name="Gerade Verbindung 53"/>
            <p:cNvCxnSpPr/>
            <p:nvPr/>
          </p:nvCxnSpPr>
          <p:spPr>
            <a:xfrm>
              <a:off x="14227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p:nvPr/>
          </p:nvCxnSpPr>
          <p:spPr>
            <a:xfrm>
              <a:off x="60313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a:xfrm>
              <a:off x="1003724" y="4338380"/>
              <a:ext cx="5023324" cy="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grpSp>
      <p:cxnSp>
        <p:nvCxnSpPr>
          <p:cNvPr id="59" name="Gerade Verbindung 58"/>
          <p:cNvCxnSpPr/>
          <p:nvPr/>
        </p:nvCxnSpPr>
        <p:spPr>
          <a:xfrm>
            <a:off x="669720" y="5630887"/>
            <a:ext cx="0" cy="15362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61" name="Textfeld 60"/>
          <p:cNvSpPr txBox="1"/>
          <p:nvPr/>
        </p:nvSpPr>
        <p:spPr>
          <a:xfrm>
            <a:off x="7889861" y="817460"/>
            <a:ext cx="4197321" cy="267765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Extrapolation </a:t>
            </a:r>
            <a:r>
              <a:rPr lang="en-GB" sz="2400" dirty="0">
                <a:solidFill>
                  <a:srgbClr val="FF0000"/>
                </a:solidFill>
                <a:effectLst>
                  <a:outerShdw blurRad="38100" dist="38100" dir="2700000" algn="tl">
                    <a:srgbClr val="000000">
                      <a:alpha val="43137"/>
                    </a:srgbClr>
                  </a:outerShdw>
                </a:effectLst>
                <a:latin typeface="Arial"/>
              </a:rPr>
              <a:t>(1)</a:t>
            </a:r>
            <a:r>
              <a:rPr lang="en-GB" sz="2400" dirty="0">
                <a:solidFill>
                  <a:prstClr val="black"/>
                </a:solidFill>
                <a:latin typeface="Arial"/>
              </a:rPr>
              <a:t> is non-sense, because Selection changes allele frequencies, hence changes variances, hence changes Gain per generation of Selection. </a:t>
            </a:r>
            <a:br>
              <a:rPr lang="en-GB" sz="2400" dirty="0">
                <a:solidFill>
                  <a:prstClr val="black"/>
                </a:solidFill>
                <a:latin typeface="Arial"/>
              </a:rPr>
            </a:br>
            <a:r>
              <a:rPr lang="en-GB" sz="2400" dirty="0">
                <a:solidFill>
                  <a:prstClr val="black"/>
                </a:solidFill>
                <a:latin typeface="Arial"/>
              </a:rPr>
              <a:t>This &amp; more is ignored in </a:t>
            </a:r>
            <a:r>
              <a:rPr lang="en-GB" sz="2400" dirty="0">
                <a:solidFill>
                  <a:srgbClr val="FF0000"/>
                </a:solidFill>
                <a:effectLst>
                  <a:outerShdw blurRad="38100" dist="38100" dir="2700000" algn="tl">
                    <a:srgbClr val="000000">
                      <a:alpha val="43137"/>
                    </a:srgbClr>
                  </a:outerShdw>
                </a:effectLst>
                <a:latin typeface="Arial"/>
              </a:rPr>
              <a:t>(1)</a:t>
            </a:r>
            <a:r>
              <a:rPr lang="en-GB" sz="2400" dirty="0">
                <a:solidFill>
                  <a:prstClr val="black"/>
                </a:solidFill>
                <a:latin typeface="Arial"/>
              </a:rPr>
              <a:t>.</a:t>
            </a:r>
          </a:p>
        </p:txBody>
      </p:sp>
      <p:cxnSp>
        <p:nvCxnSpPr>
          <p:cNvPr id="38" name="Gerade Verbindung 37"/>
          <p:cNvCxnSpPr>
            <a:endCxn id="19" idx="8"/>
          </p:cNvCxnSpPr>
          <p:nvPr/>
        </p:nvCxnSpPr>
        <p:spPr>
          <a:xfrm flipV="1">
            <a:off x="3588501" y="1312122"/>
            <a:ext cx="3767833" cy="174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feld 26"/>
          <p:cNvSpPr txBox="1"/>
          <p:nvPr/>
        </p:nvSpPr>
        <p:spPr>
          <a:xfrm>
            <a:off x="266700" y="1005765"/>
            <a:ext cx="3629040" cy="535531"/>
          </a:xfrm>
          <a:prstGeom prst="rect">
            <a:avLst/>
          </a:prstGeom>
          <a:noFill/>
          <a:ln>
            <a:noFill/>
            <a:prstDash val="sysDash"/>
          </a:ln>
          <a:effectLst/>
        </p:spPr>
        <p:txBody>
          <a:bodyPr wrap="square" rtlCol="0">
            <a:spAutoFit/>
          </a:bodyPr>
          <a:lstStyle>
            <a:defPPr>
              <a:defRPr lang="en-US"/>
            </a:defPPr>
            <a:lvl1pPr algn="ctr"/>
          </a:lstStyle>
          <a:p>
            <a:pPr algn="l" defTabSz="1219170">
              <a:lnSpc>
                <a:spcPct val="60000"/>
              </a:lnSpc>
            </a:pPr>
            <a:r>
              <a:rPr lang="en-GB" sz="2400" dirty="0">
                <a:solidFill>
                  <a:prstClr val="black"/>
                </a:solidFill>
                <a:latin typeface="Arial"/>
              </a:rPr>
              <a:t>Best-possible value</a:t>
            </a:r>
          </a:p>
          <a:p>
            <a:pPr algn="l" defTabSz="1219170">
              <a:lnSpc>
                <a:spcPct val="60000"/>
              </a:lnSpc>
            </a:pPr>
            <a:r>
              <a:rPr lang="en-GB" sz="2400" dirty="0">
                <a:solidFill>
                  <a:prstClr val="black"/>
                </a:solidFill>
                <a:latin typeface="Arial" panose="020B0604020202020204" pitchFamily="34" charset="0"/>
                <a:cs typeface="Arial" panose="020B0604020202020204" pitchFamily="34" charset="0"/>
              </a:rPr>
              <a:t>►</a:t>
            </a:r>
            <a:endParaRPr lang="en-GB" sz="2400" dirty="0">
              <a:solidFill>
                <a:prstClr val="black"/>
              </a:solidFill>
              <a:latin typeface="Arial"/>
            </a:endParaRPr>
          </a:p>
        </p:txBody>
      </p:sp>
      <p:sp>
        <p:nvSpPr>
          <p:cNvPr id="62"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039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669721" y="1329527"/>
            <a:ext cx="6708073" cy="445498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6" name="Gerade Verbindung 5"/>
          <p:cNvCxnSpPr/>
          <p:nvPr/>
        </p:nvCxnSpPr>
        <p:spPr>
          <a:xfrm>
            <a:off x="1232993" y="1329527"/>
            <a:ext cx="0" cy="44549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5430313" y="766254"/>
            <a:ext cx="819307" cy="461665"/>
          </a:xfrm>
          <a:prstGeom prst="rect">
            <a:avLst/>
          </a:prstGeom>
          <a:solidFill>
            <a:schemeClr val="bg1"/>
          </a:solidFill>
        </p:spPr>
        <p:txBody>
          <a:bodyPr wrap="square" rtlCol="0">
            <a:spAutoFit/>
          </a:bodyPr>
          <a:lstStyle/>
          <a:p>
            <a:pPr defTabSz="1219170"/>
            <a:r>
              <a:rPr lang="en-GB" sz="2400" dirty="0">
                <a:solidFill>
                  <a:srgbClr val="FF0000"/>
                </a:solidFill>
                <a:latin typeface="Arial"/>
              </a:rPr>
              <a:t>(1)</a:t>
            </a:r>
          </a:p>
        </p:txBody>
      </p:sp>
      <p:sp>
        <p:nvSpPr>
          <p:cNvPr id="13" name="Textfeld 12"/>
          <p:cNvSpPr txBox="1"/>
          <p:nvPr/>
        </p:nvSpPr>
        <p:spPr>
          <a:xfrm>
            <a:off x="7326587" y="1144325"/>
            <a:ext cx="819307" cy="461665"/>
          </a:xfrm>
          <a:prstGeom prst="rect">
            <a:avLst/>
          </a:prstGeom>
          <a:noFill/>
        </p:spPr>
        <p:txBody>
          <a:bodyPr wrap="square" rtlCol="0">
            <a:spAutoFit/>
          </a:bodyPr>
          <a:lstStyle/>
          <a:p>
            <a:pPr defTabSz="1219170"/>
            <a:r>
              <a:rPr lang="en-GB" sz="2400" dirty="0">
                <a:solidFill>
                  <a:srgbClr val="FF0000"/>
                </a:solidFill>
                <a:latin typeface="Arial"/>
              </a:rPr>
              <a:t>(2)</a:t>
            </a:r>
          </a:p>
        </p:txBody>
      </p:sp>
      <p:sp>
        <p:nvSpPr>
          <p:cNvPr id="14" name="Textfeld 13"/>
          <p:cNvSpPr txBox="1"/>
          <p:nvPr/>
        </p:nvSpPr>
        <p:spPr>
          <a:xfrm>
            <a:off x="7326587" y="1687974"/>
            <a:ext cx="819307" cy="461665"/>
          </a:xfrm>
          <a:prstGeom prst="rect">
            <a:avLst/>
          </a:prstGeom>
          <a:noFill/>
        </p:spPr>
        <p:txBody>
          <a:bodyPr wrap="square" rtlCol="0">
            <a:spAutoFit/>
          </a:bodyPr>
          <a:lstStyle/>
          <a:p>
            <a:pPr defTabSz="1219170"/>
            <a:r>
              <a:rPr lang="en-GB" sz="2400" dirty="0">
                <a:solidFill>
                  <a:srgbClr val="FF0000"/>
                </a:solidFill>
                <a:latin typeface="Arial"/>
              </a:rPr>
              <a:t>(3)</a:t>
            </a:r>
          </a:p>
        </p:txBody>
      </p:sp>
      <p:sp>
        <p:nvSpPr>
          <p:cNvPr id="15" name="Textfeld 14"/>
          <p:cNvSpPr txBox="1"/>
          <p:nvPr/>
        </p:nvSpPr>
        <p:spPr>
          <a:xfrm>
            <a:off x="7377793" y="2456074"/>
            <a:ext cx="819307" cy="461665"/>
          </a:xfrm>
          <a:prstGeom prst="rect">
            <a:avLst/>
          </a:prstGeom>
          <a:noFill/>
        </p:spPr>
        <p:txBody>
          <a:bodyPr wrap="square" rtlCol="0">
            <a:spAutoFit/>
          </a:bodyPr>
          <a:lstStyle/>
          <a:p>
            <a:pPr defTabSz="1219170"/>
            <a:r>
              <a:rPr lang="en-GB" sz="2400" dirty="0">
                <a:solidFill>
                  <a:srgbClr val="FF0000"/>
                </a:solidFill>
                <a:latin typeface="Arial"/>
              </a:rPr>
              <a:t>(4)</a:t>
            </a:r>
          </a:p>
        </p:txBody>
      </p:sp>
      <p:sp>
        <p:nvSpPr>
          <p:cNvPr id="16" name="Textfeld 15"/>
          <p:cNvSpPr txBox="1"/>
          <p:nvPr/>
        </p:nvSpPr>
        <p:spPr>
          <a:xfrm>
            <a:off x="7377793" y="3838654"/>
            <a:ext cx="819307" cy="461665"/>
          </a:xfrm>
          <a:prstGeom prst="rect">
            <a:avLst/>
          </a:prstGeom>
          <a:noFill/>
        </p:spPr>
        <p:txBody>
          <a:bodyPr wrap="square" rtlCol="0">
            <a:spAutoFit/>
          </a:bodyPr>
          <a:lstStyle/>
          <a:p>
            <a:pPr defTabSz="1219170"/>
            <a:r>
              <a:rPr lang="en-GB" sz="2400" dirty="0">
                <a:solidFill>
                  <a:prstClr val="black"/>
                </a:solidFill>
                <a:latin typeface="Arial"/>
              </a:rPr>
              <a:t>(5)</a:t>
            </a:r>
          </a:p>
        </p:txBody>
      </p:sp>
      <p:sp>
        <p:nvSpPr>
          <p:cNvPr id="17" name="Textfeld 16"/>
          <p:cNvSpPr txBox="1"/>
          <p:nvPr/>
        </p:nvSpPr>
        <p:spPr>
          <a:xfrm>
            <a:off x="7392023" y="4703440"/>
            <a:ext cx="819307" cy="461665"/>
          </a:xfrm>
          <a:prstGeom prst="rect">
            <a:avLst/>
          </a:prstGeom>
          <a:noFill/>
        </p:spPr>
        <p:txBody>
          <a:bodyPr wrap="square" rtlCol="0">
            <a:spAutoFit/>
          </a:bodyPr>
          <a:lstStyle/>
          <a:p>
            <a:pPr defTabSz="1219170"/>
            <a:r>
              <a:rPr lang="en-GB" sz="2400" dirty="0">
                <a:solidFill>
                  <a:prstClr val="black"/>
                </a:solidFill>
                <a:latin typeface="Arial"/>
              </a:rPr>
              <a:t>(6)</a:t>
            </a:r>
          </a:p>
        </p:txBody>
      </p:sp>
      <p:cxnSp>
        <p:nvCxnSpPr>
          <p:cNvPr id="18" name="Gerade Verbindung 17"/>
          <p:cNvCxnSpPr/>
          <p:nvPr/>
        </p:nvCxnSpPr>
        <p:spPr>
          <a:xfrm flipV="1">
            <a:off x="669721" y="-1846"/>
            <a:ext cx="6196007" cy="414774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Freihandform 18"/>
          <p:cNvSpPr/>
          <p:nvPr/>
        </p:nvSpPr>
        <p:spPr>
          <a:xfrm>
            <a:off x="671106" y="1312121"/>
            <a:ext cx="6685228" cy="2836443"/>
          </a:xfrm>
          <a:custGeom>
            <a:avLst/>
            <a:gdLst>
              <a:gd name="connsiteX0" fmla="*/ 0 w 5013921"/>
              <a:gd name="connsiteY0" fmla="*/ 2127332 h 2127332"/>
              <a:gd name="connsiteX1" fmla="*/ 1203529 w 5013921"/>
              <a:gd name="connsiteY1" fmla="*/ 1393931 h 2127332"/>
              <a:gd name="connsiteX2" fmla="*/ 2188448 w 5013921"/>
              <a:gd name="connsiteY2" fmla="*/ 825076 h 2127332"/>
              <a:gd name="connsiteX3" fmla="*/ 2519889 w 5013921"/>
              <a:gd name="connsiteY3" fmla="*/ 658180 h 2127332"/>
              <a:gd name="connsiteX4" fmla="*/ 2978264 w 5013921"/>
              <a:gd name="connsiteY4" fmla="*/ 467778 h 2127332"/>
              <a:gd name="connsiteX5" fmla="*/ 3608236 w 5013921"/>
              <a:gd name="connsiteY5" fmla="*/ 253869 h 2127332"/>
              <a:gd name="connsiteX6" fmla="*/ 4158287 w 5013921"/>
              <a:gd name="connsiteY6" fmla="*/ 108130 h 2127332"/>
              <a:gd name="connsiteX7" fmla="*/ 4701285 w 5013921"/>
              <a:gd name="connsiteY7" fmla="*/ 23506 h 2127332"/>
              <a:gd name="connsiteX8" fmla="*/ 5013921 w 5013921"/>
              <a:gd name="connsiteY8" fmla="*/ 0 h 212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3921" h="2127332">
                <a:moveTo>
                  <a:pt x="0" y="2127332"/>
                </a:moveTo>
                <a:lnTo>
                  <a:pt x="1203529" y="1393931"/>
                </a:lnTo>
                <a:lnTo>
                  <a:pt x="2188448" y="825076"/>
                </a:lnTo>
                <a:lnTo>
                  <a:pt x="2519889" y="658180"/>
                </a:lnTo>
                <a:lnTo>
                  <a:pt x="2978264" y="467778"/>
                </a:lnTo>
                <a:lnTo>
                  <a:pt x="3608236" y="253869"/>
                </a:lnTo>
                <a:lnTo>
                  <a:pt x="4158287" y="108130"/>
                </a:lnTo>
                <a:lnTo>
                  <a:pt x="4701285" y="23506"/>
                </a:lnTo>
                <a:lnTo>
                  <a:pt x="5013921" y="0"/>
                </a:ln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0" name="Freihandform 19"/>
          <p:cNvSpPr/>
          <p:nvPr/>
        </p:nvSpPr>
        <p:spPr>
          <a:xfrm>
            <a:off x="677374" y="1895080"/>
            <a:ext cx="6691067" cy="2256617"/>
          </a:xfrm>
          <a:custGeom>
            <a:avLst/>
            <a:gdLst>
              <a:gd name="connsiteX0" fmla="*/ 0 w 5020973"/>
              <a:gd name="connsiteY0" fmla="*/ 1692462 h 1692462"/>
              <a:gd name="connsiteX1" fmla="*/ 726349 w 5020973"/>
              <a:gd name="connsiteY1" fmla="*/ 1264645 h 1692462"/>
              <a:gd name="connsiteX2" fmla="*/ 1400983 w 5020973"/>
              <a:gd name="connsiteY2" fmla="*/ 963763 h 1692462"/>
              <a:gd name="connsiteX3" fmla="*/ 2073267 w 5020973"/>
              <a:gd name="connsiteY3" fmla="*/ 672283 h 1692462"/>
              <a:gd name="connsiteX4" fmla="*/ 2517538 w 5020973"/>
              <a:gd name="connsiteY4" fmla="*/ 507738 h 1692462"/>
              <a:gd name="connsiteX5" fmla="*/ 3175718 w 5020973"/>
              <a:gd name="connsiteY5" fmla="*/ 282077 h 1692462"/>
              <a:gd name="connsiteX6" fmla="*/ 3789236 w 5020973"/>
              <a:gd name="connsiteY6" fmla="*/ 115181 h 1692462"/>
              <a:gd name="connsiteX7" fmla="*/ 4292274 w 5020973"/>
              <a:gd name="connsiteY7" fmla="*/ 32909 h 1692462"/>
              <a:gd name="connsiteX8" fmla="*/ 4748298 w 5020973"/>
              <a:gd name="connsiteY8" fmla="*/ 0 h 1692462"/>
              <a:gd name="connsiteX9" fmla="*/ 4933999 w 5020973"/>
              <a:gd name="connsiteY9" fmla="*/ 9402 h 1692462"/>
              <a:gd name="connsiteX10" fmla="*/ 5020973 w 5020973"/>
              <a:gd name="connsiteY10" fmla="*/ 16454 h 1692462"/>
              <a:gd name="connsiteX0" fmla="*/ 0 w 5020973"/>
              <a:gd name="connsiteY0" fmla="*/ 1718945 h 1718945"/>
              <a:gd name="connsiteX1" fmla="*/ 726349 w 5020973"/>
              <a:gd name="connsiteY1" fmla="*/ 1291128 h 1718945"/>
              <a:gd name="connsiteX2" fmla="*/ 1400983 w 5020973"/>
              <a:gd name="connsiteY2" fmla="*/ 990246 h 1718945"/>
              <a:gd name="connsiteX3" fmla="*/ 2073267 w 5020973"/>
              <a:gd name="connsiteY3" fmla="*/ 698766 h 1718945"/>
              <a:gd name="connsiteX4" fmla="*/ 2517538 w 5020973"/>
              <a:gd name="connsiteY4" fmla="*/ 534221 h 1718945"/>
              <a:gd name="connsiteX5" fmla="*/ 3175718 w 5020973"/>
              <a:gd name="connsiteY5" fmla="*/ 308560 h 1718945"/>
              <a:gd name="connsiteX6" fmla="*/ 3789236 w 5020973"/>
              <a:gd name="connsiteY6" fmla="*/ 141664 h 1718945"/>
              <a:gd name="connsiteX7" fmla="*/ 4292274 w 5020973"/>
              <a:gd name="connsiteY7" fmla="*/ 59392 h 1718945"/>
              <a:gd name="connsiteX8" fmla="*/ 4748298 w 5020973"/>
              <a:gd name="connsiteY8" fmla="*/ 26483 h 1718945"/>
              <a:gd name="connsiteX9" fmla="*/ 4918051 w 5020973"/>
              <a:gd name="connsiteY9" fmla="*/ 0 h 1718945"/>
              <a:gd name="connsiteX10" fmla="*/ 5020973 w 5020973"/>
              <a:gd name="connsiteY10" fmla="*/ 42937 h 1718945"/>
              <a:gd name="connsiteX0" fmla="*/ 0 w 5020973"/>
              <a:gd name="connsiteY0" fmla="*/ 1695022 h 1695022"/>
              <a:gd name="connsiteX1" fmla="*/ 726349 w 5020973"/>
              <a:gd name="connsiteY1" fmla="*/ 1267205 h 1695022"/>
              <a:gd name="connsiteX2" fmla="*/ 1400983 w 5020973"/>
              <a:gd name="connsiteY2" fmla="*/ 966323 h 1695022"/>
              <a:gd name="connsiteX3" fmla="*/ 2073267 w 5020973"/>
              <a:gd name="connsiteY3" fmla="*/ 674843 h 1695022"/>
              <a:gd name="connsiteX4" fmla="*/ 2517538 w 5020973"/>
              <a:gd name="connsiteY4" fmla="*/ 510298 h 1695022"/>
              <a:gd name="connsiteX5" fmla="*/ 3175718 w 5020973"/>
              <a:gd name="connsiteY5" fmla="*/ 284637 h 1695022"/>
              <a:gd name="connsiteX6" fmla="*/ 3789236 w 5020973"/>
              <a:gd name="connsiteY6" fmla="*/ 117741 h 1695022"/>
              <a:gd name="connsiteX7" fmla="*/ 4292274 w 5020973"/>
              <a:gd name="connsiteY7" fmla="*/ 35469 h 1695022"/>
              <a:gd name="connsiteX8" fmla="*/ 4748298 w 5020973"/>
              <a:gd name="connsiteY8" fmla="*/ 2560 h 1695022"/>
              <a:gd name="connsiteX9" fmla="*/ 4918051 w 5020973"/>
              <a:gd name="connsiteY9" fmla="*/ 0 h 1695022"/>
              <a:gd name="connsiteX10" fmla="*/ 5020973 w 5020973"/>
              <a:gd name="connsiteY10" fmla="*/ 19014 h 1695022"/>
              <a:gd name="connsiteX0" fmla="*/ 0 w 5020973"/>
              <a:gd name="connsiteY0" fmla="*/ 1712072 h 1712072"/>
              <a:gd name="connsiteX1" fmla="*/ 726349 w 5020973"/>
              <a:gd name="connsiteY1" fmla="*/ 1284255 h 1712072"/>
              <a:gd name="connsiteX2" fmla="*/ 1400983 w 5020973"/>
              <a:gd name="connsiteY2" fmla="*/ 983373 h 1712072"/>
              <a:gd name="connsiteX3" fmla="*/ 2073267 w 5020973"/>
              <a:gd name="connsiteY3" fmla="*/ 691893 h 1712072"/>
              <a:gd name="connsiteX4" fmla="*/ 2517538 w 5020973"/>
              <a:gd name="connsiteY4" fmla="*/ 527348 h 1712072"/>
              <a:gd name="connsiteX5" fmla="*/ 3175718 w 5020973"/>
              <a:gd name="connsiteY5" fmla="*/ 301687 h 1712072"/>
              <a:gd name="connsiteX6" fmla="*/ 3789236 w 5020973"/>
              <a:gd name="connsiteY6" fmla="*/ 134791 h 1712072"/>
              <a:gd name="connsiteX7" fmla="*/ 4292274 w 5020973"/>
              <a:gd name="connsiteY7" fmla="*/ 52519 h 1712072"/>
              <a:gd name="connsiteX8" fmla="*/ 4748298 w 5020973"/>
              <a:gd name="connsiteY8" fmla="*/ 19610 h 1712072"/>
              <a:gd name="connsiteX9" fmla="*/ 4918051 w 5020973"/>
              <a:gd name="connsiteY9" fmla="*/ 17050 h 1712072"/>
              <a:gd name="connsiteX10" fmla="*/ 5020973 w 5020973"/>
              <a:gd name="connsiteY10" fmla="*/ 179 h 1712072"/>
              <a:gd name="connsiteX0" fmla="*/ 0 w 5024960"/>
              <a:gd name="connsiteY0" fmla="*/ 1695022 h 1695022"/>
              <a:gd name="connsiteX1" fmla="*/ 726349 w 5024960"/>
              <a:gd name="connsiteY1" fmla="*/ 1267205 h 1695022"/>
              <a:gd name="connsiteX2" fmla="*/ 1400983 w 5024960"/>
              <a:gd name="connsiteY2" fmla="*/ 966323 h 1695022"/>
              <a:gd name="connsiteX3" fmla="*/ 2073267 w 5024960"/>
              <a:gd name="connsiteY3" fmla="*/ 674843 h 1695022"/>
              <a:gd name="connsiteX4" fmla="*/ 2517538 w 5024960"/>
              <a:gd name="connsiteY4" fmla="*/ 510298 h 1695022"/>
              <a:gd name="connsiteX5" fmla="*/ 3175718 w 5024960"/>
              <a:gd name="connsiteY5" fmla="*/ 284637 h 1695022"/>
              <a:gd name="connsiteX6" fmla="*/ 3789236 w 5024960"/>
              <a:gd name="connsiteY6" fmla="*/ 117741 h 1695022"/>
              <a:gd name="connsiteX7" fmla="*/ 4292274 w 5024960"/>
              <a:gd name="connsiteY7" fmla="*/ 35469 h 1695022"/>
              <a:gd name="connsiteX8" fmla="*/ 4748298 w 5024960"/>
              <a:gd name="connsiteY8" fmla="*/ 2560 h 1695022"/>
              <a:gd name="connsiteX9" fmla="*/ 4918051 w 5024960"/>
              <a:gd name="connsiteY9" fmla="*/ 0 h 1695022"/>
              <a:gd name="connsiteX10" fmla="*/ 5024960 w 5024960"/>
              <a:gd name="connsiteY10" fmla="*/ 7053 h 1695022"/>
              <a:gd name="connsiteX0" fmla="*/ 0 w 5024960"/>
              <a:gd name="connsiteY0" fmla="*/ 1692462 h 1692462"/>
              <a:gd name="connsiteX1" fmla="*/ 726349 w 5024960"/>
              <a:gd name="connsiteY1" fmla="*/ 1264645 h 1692462"/>
              <a:gd name="connsiteX2" fmla="*/ 1400983 w 5024960"/>
              <a:gd name="connsiteY2" fmla="*/ 963763 h 1692462"/>
              <a:gd name="connsiteX3" fmla="*/ 2073267 w 5024960"/>
              <a:gd name="connsiteY3" fmla="*/ 672283 h 1692462"/>
              <a:gd name="connsiteX4" fmla="*/ 2517538 w 5024960"/>
              <a:gd name="connsiteY4" fmla="*/ 507738 h 1692462"/>
              <a:gd name="connsiteX5" fmla="*/ 3175718 w 5024960"/>
              <a:gd name="connsiteY5" fmla="*/ 282077 h 1692462"/>
              <a:gd name="connsiteX6" fmla="*/ 3789236 w 5024960"/>
              <a:gd name="connsiteY6" fmla="*/ 115181 h 1692462"/>
              <a:gd name="connsiteX7" fmla="*/ 4292274 w 5024960"/>
              <a:gd name="connsiteY7" fmla="*/ 32909 h 1692462"/>
              <a:gd name="connsiteX8" fmla="*/ 4748298 w 5024960"/>
              <a:gd name="connsiteY8" fmla="*/ 0 h 1692462"/>
              <a:gd name="connsiteX9" fmla="*/ 5024960 w 5024960"/>
              <a:gd name="connsiteY9" fmla="*/ 4493 h 1692462"/>
              <a:gd name="connsiteX0" fmla="*/ 0 w 5014972"/>
              <a:gd name="connsiteY0" fmla="*/ 1692462 h 1692462"/>
              <a:gd name="connsiteX1" fmla="*/ 726349 w 5014972"/>
              <a:gd name="connsiteY1" fmla="*/ 1264645 h 1692462"/>
              <a:gd name="connsiteX2" fmla="*/ 1400983 w 5014972"/>
              <a:gd name="connsiteY2" fmla="*/ 963763 h 1692462"/>
              <a:gd name="connsiteX3" fmla="*/ 2073267 w 5014972"/>
              <a:gd name="connsiteY3" fmla="*/ 672283 h 1692462"/>
              <a:gd name="connsiteX4" fmla="*/ 2517538 w 5014972"/>
              <a:gd name="connsiteY4" fmla="*/ 507738 h 1692462"/>
              <a:gd name="connsiteX5" fmla="*/ 3175718 w 5014972"/>
              <a:gd name="connsiteY5" fmla="*/ 282077 h 1692462"/>
              <a:gd name="connsiteX6" fmla="*/ 3789236 w 5014972"/>
              <a:gd name="connsiteY6" fmla="*/ 115181 h 1692462"/>
              <a:gd name="connsiteX7" fmla="*/ 4292274 w 5014972"/>
              <a:gd name="connsiteY7" fmla="*/ 32909 h 1692462"/>
              <a:gd name="connsiteX8" fmla="*/ 4748298 w 5014972"/>
              <a:gd name="connsiteY8" fmla="*/ 0 h 1692462"/>
              <a:gd name="connsiteX9" fmla="*/ 5014972 w 5014972"/>
              <a:gd name="connsiteY9" fmla="*/ 4493 h 1692462"/>
              <a:gd name="connsiteX0" fmla="*/ 0 w 5018300"/>
              <a:gd name="connsiteY0" fmla="*/ 1692462 h 1692462"/>
              <a:gd name="connsiteX1" fmla="*/ 726349 w 5018300"/>
              <a:gd name="connsiteY1" fmla="*/ 1264645 h 1692462"/>
              <a:gd name="connsiteX2" fmla="*/ 1400983 w 5018300"/>
              <a:gd name="connsiteY2" fmla="*/ 963763 h 1692462"/>
              <a:gd name="connsiteX3" fmla="*/ 2073267 w 5018300"/>
              <a:gd name="connsiteY3" fmla="*/ 672283 h 1692462"/>
              <a:gd name="connsiteX4" fmla="*/ 2517538 w 5018300"/>
              <a:gd name="connsiteY4" fmla="*/ 507738 h 1692462"/>
              <a:gd name="connsiteX5" fmla="*/ 3175718 w 5018300"/>
              <a:gd name="connsiteY5" fmla="*/ 282077 h 1692462"/>
              <a:gd name="connsiteX6" fmla="*/ 3789236 w 5018300"/>
              <a:gd name="connsiteY6" fmla="*/ 115181 h 1692462"/>
              <a:gd name="connsiteX7" fmla="*/ 4292274 w 5018300"/>
              <a:gd name="connsiteY7" fmla="*/ 32909 h 1692462"/>
              <a:gd name="connsiteX8" fmla="*/ 4748298 w 5018300"/>
              <a:gd name="connsiteY8" fmla="*/ 0 h 1692462"/>
              <a:gd name="connsiteX9" fmla="*/ 5018300 w 5018300"/>
              <a:gd name="connsiteY9" fmla="*/ 1164 h 1692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8300" h="1692462">
                <a:moveTo>
                  <a:pt x="0" y="1692462"/>
                </a:moveTo>
                <a:lnTo>
                  <a:pt x="726349" y="1264645"/>
                </a:lnTo>
                <a:lnTo>
                  <a:pt x="1400983" y="963763"/>
                </a:lnTo>
                <a:lnTo>
                  <a:pt x="2073267" y="672283"/>
                </a:lnTo>
                <a:lnTo>
                  <a:pt x="2517538" y="507738"/>
                </a:lnTo>
                <a:lnTo>
                  <a:pt x="3175718" y="282077"/>
                </a:lnTo>
                <a:lnTo>
                  <a:pt x="3789236" y="115181"/>
                </a:lnTo>
                <a:lnTo>
                  <a:pt x="4292274" y="32909"/>
                </a:lnTo>
                <a:lnTo>
                  <a:pt x="4748298" y="0"/>
                </a:lnTo>
                <a:lnTo>
                  <a:pt x="5018300" y="1164"/>
                </a:ln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1" name="Gerade Verbindung 20"/>
          <p:cNvCxnSpPr/>
          <p:nvPr/>
        </p:nvCxnSpPr>
        <p:spPr>
          <a:xfrm>
            <a:off x="671106" y="4151697"/>
            <a:ext cx="626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Freihandform 21"/>
          <p:cNvSpPr/>
          <p:nvPr/>
        </p:nvSpPr>
        <p:spPr>
          <a:xfrm>
            <a:off x="661704" y="2635424"/>
            <a:ext cx="6720934" cy="1513140"/>
          </a:xfrm>
          <a:custGeom>
            <a:avLst/>
            <a:gdLst>
              <a:gd name="connsiteX0" fmla="*/ 0 w 5032726"/>
              <a:gd name="connsiteY0" fmla="*/ 1133010 h 1133010"/>
              <a:gd name="connsiteX1" fmla="*/ 575907 w 5032726"/>
              <a:gd name="connsiteY1" fmla="*/ 834478 h 1133010"/>
              <a:gd name="connsiteX2" fmla="*/ 1243490 w 5032726"/>
              <a:gd name="connsiteY2" fmla="*/ 578258 h 1133010"/>
              <a:gd name="connsiteX3" fmla="*/ 2026254 w 5032726"/>
              <a:gd name="connsiteY3" fmla="*/ 343194 h 1133010"/>
              <a:gd name="connsiteX4" fmla="*/ 2519889 w 5032726"/>
              <a:gd name="connsiteY4" fmla="*/ 211558 h 1133010"/>
              <a:gd name="connsiteX5" fmla="*/ 3161614 w 5032726"/>
              <a:gd name="connsiteY5" fmla="*/ 103428 h 1133010"/>
              <a:gd name="connsiteX6" fmla="*/ 3913820 w 5032726"/>
              <a:gd name="connsiteY6" fmla="*/ 25857 h 1133010"/>
              <a:gd name="connsiteX7" fmla="*/ 4642519 w 5032726"/>
              <a:gd name="connsiteY7" fmla="*/ 0 h 1133010"/>
              <a:gd name="connsiteX8" fmla="*/ 4957505 w 5032726"/>
              <a:gd name="connsiteY8" fmla="*/ 14104 h 1133010"/>
              <a:gd name="connsiteX9" fmla="*/ 5032726 w 5032726"/>
              <a:gd name="connsiteY9" fmla="*/ 32909 h 1133010"/>
              <a:gd name="connsiteX0" fmla="*/ 0 w 5032726"/>
              <a:gd name="connsiteY0" fmla="*/ 1134855 h 1134855"/>
              <a:gd name="connsiteX1" fmla="*/ 575907 w 5032726"/>
              <a:gd name="connsiteY1" fmla="*/ 836323 h 1134855"/>
              <a:gd name="connsiteX2" fmla="*/ 1243490 w 5032726"/>
              <a:gd name="connsiteY2" fmla="*/ 580103 h 1134855"/>
              <a:gd name="connsiteX3" fmla="*/ 2026254 w 5032726"/>
              <a:gd name="connsiteY3" fmla="*/ 345039 h 1134855"/>
              <a:gd name="connsiteX4" fmla="*/ 2519889 w 5032726"/>
              <a:gd name="connsiteY4" fmla="*/ 213403 h 1134855"/>
              <a:gd name="connsiteX5" fmla="*/ 3161614 w 5032726"/>
              <a:gd name="connsiteY5" fmla="*/ 105273 h 1134855"/>
              <a:gd name="connsiteX6" fmla="*/ 3913820 w 5032726"/>
              <a:gd name="connsiteY6" fmla="*/ 27702 h 1134855"/>
              <a:gd name="connsiteX7" fmla="*/ 4642519 w 5032726"/>
              <a:gd name="connsiteY7" fmla="*/ 1845 h 1134855"/>
              <a:gd name="connsiteX8" fmla="*/ 4949531 w 5032726"/>
              <a:gd name="connsiteY8" fmla="*/ 0 h 1134855"/>
              <a:gd name="connsiteX9" fmla="*/ 5032726 w 5032726"/>
              <a:gd name="connsiteY9" fmla="*/ 34754 h 1134855"/>
              <a:gd name="connsiteX0" fmla="*/ 0 w 5040701"/>
              <a:gd name="connsiteY0" fmla="*/ 1145112 h 1145112"/>
              <a:gd name="connsiteX1" fmla="*/ 575907 w 5040701"/>
              <a:gd name="connsiteY1" fmla="*/ 846580 h 1145112"/>
              <a:gd name="connsiteX2" fmla="*/ 1243490 w 5040701"/>
              <a:gd name="connsiteY2" fmla="*/ 590360 h 1145112"/>
              <a:gd name="connsiteX3" fmla="*/ 2026254 w 5040701"/>
              <a:gd name="connsiteY3" fmla="*/ 355296 h 1145112"/>
              <a:gd name="connsiteX4" fmla="*/ 2519889 w 5040701"/>
              <a:gd name="connsiteY4" fmla="*/ 223660 h 1145112"/>
              <a:gd name="connsiteX5" fmla="*/ 3161614 w 5040701"/>
              <a:gd name="connsiteY5" fmla="*/ 115530 h 1145112"/>
              <a:gd name="connsiteX6" fmla="*/ 3913820 w 5040701"/>
              <a:gd name="connsiteY6" fmla="*/ 37959 h 1145112"/>
              <a:gd name="connsiteX7" fmla="*/ 4642519 w 5040701"/>
              <a:gd name="connsiteY7" fmla="*/ 12102 h 1145112"/>
              <a:gd name="connsiteX8" fmla="*/ 4949531 w 5040701"/>
              <a:gd name="connsiteY8" fmla="*/ 10257 h 1145112"/>
              <a:gd name="connsiteX9" fmla="*/ 5040701 w 5040701"/>
              <a:gd name="connsiteY9" fmla="*/ 1152 h 1145112"/>
              <a:gd name="connsiteX0" fmla="*/ 0 w 5040701"/>
              <a:gd name="connsiteY0" fmla="*/ 1134855 h 1134855"/>
              <a:gd name="connsiteX1" fmla="*/ 575907 w 5040701"/>
              <a:gd name="connsiteY1" fmla="*/ 836323 h 1134855"/>
              <a:gd name="connsiteX2" fmla="*/ 1243490 w 5040701"/>
              <a:gd name="connsiteY2" fmla="*/ 580103 h 1134855"/>
              <a:gd name="connsiteX3" fmla="*/ 2026254 w 5040701"/>
              <a:gd name="connsiteY3" fmla="*/ 345039 h 1134855"/>
              <a:gd name="connsiteX4" fmla="*/ 2519889 w 5040701"/>
              <a:gd name="connsiteY4" fmla="*/ 213403 h 1134855"/>
              <a:gd name="connsiteX5" fmla="*/ 3161614 w 5040701"/>
              <a:gd name="connsiteY5" fmla="*/ 105273 h 1134855"/>
              <a:gd name="connsiteX6" fmla="*/ 3913820 w 5040701"/>
              <a:gd name="connsiteY6" fmla="*/ 27702 h 1134855"/>
              <a:gd name="connsiteX7" fmla="*/ 4642519 w 5040701"/>
              <a:gd name="connsiteY7" fmla="*/ 1845 h 1134855"/>
              <a:gd name="connsiteX8" fmla="*/ 4949531 w 5040701"/>
              <a:gd name="connsiteY8" fmla="*/ 0 h 1134855"/>
              <a:gd name="connsiteX9" fmla="*/ 5040701 w 5040701"/>
              <a:gd name="connsiteY9" fmla="*/ 6844 h 11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0701" h="1134855">
                <a:moveTo>
                  <a:pt x="0" y="1134855"/>
                </a:moveTo>
                <a:lnTo>
                  <a:pt x="575907" y="836323"/>
                </a:lnTo>
                <a:lnTo>
                  <a:pt x="1243490" y="580103"/>
                </a:lnTo>
                <a:lnTo>
                  <a:pt x="2026254" y="345039"/>
                </a:lnTo>
                <a:lnTo>
                  <a:pt x="2519889" y="213403"/>
                </a:lnTo>
                <a:lnTo>
                  <a:pt x="3161614" y="105273"/>
                </a:lnTo>
                <a:lnTo>
                  <a:pt x="3913820" y="27702"/>
                </a:lnTo>
                <a:lnTo>
                  <a:pt x="4642519" y="1845"/>
                </a:lnTo>
                <a:lnTo>
                  <a:pt x="4949531" y="0"/>
                </a:lnTo>
                <a:cubicBezTo>
                  <a:pt x="4974605" y="6268"/>
                  <a:pt x="5015627" y="576"/>
                  <a:pt x="5040701" y="6844"/>
                </a:cubicBez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3" name="Gerade Verbindung 22"/>
          <p:cNvCxnSpPr>
            <a:stCxn id="22" idx="0"/>
            <a:endCxn id="24" idx="2"/>
          </p:cNvCxnSpPr>
          <p:nvPr/>
        </p:nvCxnSpPr>
        <p:spPr>
          <a:xfrm flipV="1">
            <a:off x="661704" y="4100783"/>
            <a:ext cx="6727271" cy="47781"/>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Abgerundetes Rechteck 23"/>
          <p:cNvSpPr>
            <a:spLocks noChangeAspect="1"/>
          </p:cNvSpPr>
          <p:nvPr/>
        </p:nvSpPr>
        <p:spPr>
          <a:xfrm>
            <a:off x="7385927" y="4094687"/>
            <a:ext cx="6096" cy="609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5" name="Freihandform 24"/>
          <p:cNvSpPr/>
          <p:nvPr/>
        </p:nvSpPr>
        <p:spPr>
          <a:xfrm>
            <a:off x="674239" y="4136027"/>
            <a:ext cx="6694631" cy="617436"/>
          </a:xfrm>
          <a:custGeom>
            <a:avLst/>
            <a:gdLst>
              <a:gd name="connsiteX0" fmla="*/ 0 w 5020973"/>
              <a:gd name="connsiteY0" fmla="*/ 0 h 463077"/>
              <a:gd name="connsiteX1" fmla="*/ 787466 w 5020973"/>
              <a:gd name="connsiteY1" fmla="*/ 131636 h 463077"/>
              <a:gd name="connsiteX2" fmla="*/ 1866411 w 5020973"/>
              <a:gd name="connsiteY2" fmla="*/ 272675 h 463077"/>
              <a:gd name="connsiteX3" fmla="*/ 2505786 w 5020973"/>
              <a:gd name="connsiteY3" fmla="*/ 340843 h 463077"/>
              <a:gd name="connsiteX4" fmla="*/ 3714016 w 5020973"/>
              <a:gd name="connsiteY4" fmla="*/ 432518 h 463077"/>
              <a:gd name="connsiteX5" fmla="*/ 4452118 w 5020973"/>
              <a:gd name="connsiteY5" fmla="*/ 453674 h 463077"/>
              <a:gd name="connsiteX6" fmla="*/ 4903441 w 5020973"/>
              <a:gd name="connsiteY6" fmla="*/ 463077 h 463077"/>
              <a:gd name="connsiteX7" fmla="*/ 5020973 w 5020973"/>
              <a:gd name="connsiteY7" fmla="*/ 458375 h 46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20973" h="463077">
                <a:moveTo>
                  <a:pt x="0" y="0"/>
                </a:moveTo>
                <a:lnTo>
                  <a:pt x="787466" y="131636"/>
                </a:lnTo>
                <a:lnTo>
                  <a:pt x="1866411" y="272675"/>
                </a:lnTo>
                <a:lnTo>
                  <a:pt x="2505786" y="340843"/>
                </a:lnTo>
                <a:lnTo>
                  <a:pt x="3714016" y="432518"/>
                </a:lnTo>
                <a:lnTo>
                  <a:pt x="4452118" y="453674"/>
                </a:lnTo>
                <a:lnTo>
                  <a:pt x="4903441" y="463077"/>
                </a:lnTo>
                <a:lnTo>
                  <a:pt x="5020973" y="458375"/>
                </a:lnTo>
              </a:path>
            </a:pathLst>
          </a:custGeom>
          <a:solidFill>
            <a:schemeClr val="bg1"/>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6" name="Textfeld 25"/>
          <p:cNvSpPr txBox="1"/>
          <p:nvPr/>
        </p:nvSpPr>
        <p:spPr>
          <a:xfrm rot="19560000">
            <a:off x="2040612" y="1952840"/>
            <a:ext cx="2574358" cy="461665"/>
          </a:xfrm>
          <a:prstGeom prst="rect">
            <a:avLst/>
          </a:prstGeom>
          <a:noFill/>
          <a:ln>
            <a:noFill/>
            <a:prstDash val="sysDash"/>
          </a:ln>
          <a:effectLst/>
        </p:spPr>
        <p:txBody>
          <a:bodyPr wrap="square" rtlCol="0">
            <a:spAutoFit/>
          </a:bodyPr>
          <a:lstStyle/>
          <a:p>
            <a:pPr defTabSz="1219170"/>
            <a:r>
              <a:rPr lang="en-GB" sz="2400" dirty="0">
                <a:solidFill>
                  <a:srgbClr val="FF0000"/>
                </a:solidFill>
                <a:latin typeface="Arial"/>
              </a:rPr>
              <a:t>Predicted means </a:t>
            </a:r>
          </a:p>
        </p:txBody>
      </p:sp>
      <p:sp>
        <p:nvSpPr>
          <p:cNvPr id="29" name="Textfeld 28"/>
          <p:cNvSpPr txBox="1"/>
          <p:nvPr/>
        </p:nvSpPr>
        <p:spPr>
          <a:xfrm>
            <a:off x="720928" y="1739181"/>
            <a:ext cx="1589033" cy="461665"/>
          </a:xfrm>
          <a:prstGeom prst="rect">
            <a:avLst/>
          </a:prstGeom>
          <a:solidFill>
            <a:schemeClr val="bg1"/>
          </a:solidFill>
          <a:ln w="12700">
            <a:solidFill>
              <a:srgbClr val="FF0000"/>
            </a:solidFill>
            <a:prstDash val="solid"/>
          </a:ln>
          <a:effectLst>
            <a:outerShdw blurRad="50800" dist="38100" dir="2700000" algn="tl" rotWithShape="0">
              <a:prstClr val="black">
                <a:alpha val="40000"/>
              </a:prstClr>
            </a:outerShdw>
          </a:effectLst>
        </p:spPr>
        <p:txBody>
          <a:bodyPr wrap="square" rtlCol="0">
            <a:spAutoFit/>
          </a:bodyPr>
          <a:lstStyle>
            <a:defPPr>
              <a:defRPr lang="en-US"/>
            </a:defPPr>
            <a:lvl1pPr algn="ctr"/>
          </a:lstStyle>
          <a:p>
            <a:pPr defTabSz="1219170"/>
            <a:r>
              <a:rPr lang="en-GB" sz="2400" dirty="0">
                <a:solidFill>
                  <a:srgbClr val="FF0000"/>
                </a:solidFill>
                <a:latin typeface="Arial"/>
              </a:rPr>
              <a:t>Selected</a:t>
            </a:r>
          </a:p>
        </p:txBody>
      </p:sp>
      <p:sp>
        <p:nvSpPr>
          <p:cNvPr id="30" name="Textfeld 29"/>
          <p:cNvSpPr txBox="1"/>
          <p:nvPr/>
        </p:nvSpPr>
        <p:spPr>
          <a:xfrm>
            <a:off x="720928" y="4657961"/>
            <a:ext cx="1589033" cy="461665"/>
          </a:xfrm>
          <a:prstGeom prst="rect">
            <a:avLst/>
          </a:prstGeom>
          <a:solidFill>
            <a:schemeClr val="bg1"/>
          </a:solidFill>
          <a:ln w="12700">
            <a:solidFill>
              <a:schemeClr val="tx1"/>
            </a:solidFill>
            <a:prstDash val="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Control</a:t>
            </a:r>
          </a:p>
        </p:txBody>
      </p:sp>
      <p:sp>
        <p:nvSpPr>
          <p:cNvPr id="31" name="Textfeld 30"/>
          <p:cNvSpPr txBox="1"/>
          <p:nvPr/>
        </p:nvSpPr>
        <p:spPr>
          <a:xfrm rot="20467163">
            <a:off x="4619709" y="1406528"/>
            <a:ext cx="95171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a:t>
            </a:r>
          </a:p>
        </p:txBody>
      </p:sp>
      <p:sp>
        <p:nvSpPr>
          <p:cNvPr id="32" name="Textfeld 31"/>
          <p:cNvSpPr txBox="1"/>
          <p:nvPr/>
        </p:nvSpPr>
        <p:spPr>
          <a:xfrm rot="20851690">
            <a:off x="5076533" y="1722658"/>
            <a:ext cx="100530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N&lt;∞</a:t>
            </a:r>
          </a:p>
        </p:txBody>
      </p:sp>
      <p:sp>
        <p:nvSpPr>
          <p:cNvPr id="33" name="Textfeld 32"/>
          <p:cNvSpPr txBox="1"/>
          <p:nvPr/>
        </p:nvSpPr>
        <p:spPr>
          <a:xfrm rot="21329978">
            <a:off x="5406023" y="2301748"/>
            <a:ext cx="929751"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N&lt;∞</a:t>
            </a:r>
          </a:p>
        </p:txBody>
      </p:sp>
      <p:sp>
        <p:nvSpPr>
          <p:cNvPr id="34" name="Textfeld 33"/>
          <p:cNvSpPr txBox="1"/>
          <p:nvPr/>
        </p:nvSpPr>
        <p:spPr>
          <a:xfrm>
            <a:off x="5391944" y="3601308"/>
            <a:ext cx="1920621" cy="523220"/>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N</a:t>
            </a:r>
            <a:r>
              <a:rPr lang="en-US" sz="2400" dirty="0">
                <a:solidFill>
                  <a:prstClr val="black"/>
                </a:solidFill>
                <a:latin typeface="Arial"/>
              </a:rPr>
              <a:t>≤</a:t>
            </a:r>
            <a:r>
              <a:rPr lang="en-GB" sz="2800" dirty="0">
                <a:solidFill>
                  <a:prstClr val="black"/>
                </a:solidFill>
                <a:latin typeface="Arial"/>
              </a:rPr>
              <a:t>∞</a:t>
            </a:r>
          </a:p>
        </p:txBody>
      </p:sp>
      <p:sp>
        <p:nvSpPr>
          <p:cNvPr id="35" name="Textfeld 34"/>
          <p:cNvSpPr txBox="1"/>
          <p:nvPr/>
        </p:nvSpPr>
        <p:spPr>
          <a:xfrm rot="120000">
            <a:off x="5227114" y="4673350"/>
            <a:ext cx="1954292"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Inbr. Depr.</a:t>
            </a:r>
            <a:endParaRPr lang="en-GB" sz="2800" dirty="0">
              <a:solidFill>
                <a:prstClr val="black"/>
              </a:solidFill>
              <a:latin typeface="Arial"/>
            </a:endParaRPr>
          </a:p>
        </p:txBody>
      </p:sp>
      <p:sp>
        <p:nvSpPr>
          <p:cNvPr id="36" name="Textfeld 35"/>
          <p:cNvSpPr txBox="1"/>
          <p:nvPr/>
        </p:nvSpPr>
        <p:spPr>
          <a:xfrm>
            <a:off x="3793327" y="2200041"/>
            <a:ext cx="1176127" cy="461665"/>
          </a:xfrm>
          <a:prstGeom prst="rect">
            <a:avLst/>
          </a:prstGeom>
          <a:noFill/>
          <a:ln>
            <a:noFill/>
            <a:prstDash val="sysDash"/>
          </a:ln>
          <a:effectLst/>
        </p:spPr>
        <p:txBody>
          <a:bodyPr wrap="square" rtlCol="0">
            <a:spAutoFit/>
          </a:bodyPr>
          <a:lstStyle/>
          <a:p>
            <a:pPr defTabSz="1219170"/>
            <a:r>
              <a:rPr lang="en-GB" sz="2400" dirty="0">
                <a:solidFill>
                  <a:prstClr val="black"/>
                </a:solidFill>
                <a:latin typeface="Arial"/>
              </a:rPr>
              <a:t>Drift</a:t>
            </a:r>
            <a:endParaRPr lang="en-GB" sz="2800" dirty="0">
              <a:solidFill>
                <a:prstClr val="black"/>
              </a:solidFill>
              <a:latin typeface="Arial"/>
            </a:endParaRPr>
          </a:p>
        </p:txBody>
      </p:sp>
      <p:sp>
        <p:nvSpPr>
          <p:cNvPr id="37" name="Textfeld 36"/>
          <p:cNvSpPr txBox="1"/>
          <p:nvPr/>
        </p:nvSpPr>
        <p:spPr>
          <a:xfrm rot="210147">
            <a:off x="5421896" y="4320015"/>
            <a:ext cx="1860721" cy="523220"/>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N&lt;</a:t>
            </a:r>
            <a:r>
              <a:rPr lang="en-GB" sz="2800" dirty="0">
                <a:solidFill>
                  <a:prstClr val="black"/>
                </a:solidFill>
                <a:latin typeface="Arial"/>
              </a:rPr>
              <a:t>∞</a:t>
            </a:r>
          </a:p>
        </p:txBody>
      </p:sp>
      <p:sp>
        <p:nvSpPr>
          <p:cNvPr id="40" name="Textfeld 39"/>
          <p:cNvSpPr txBox="1"/>
          <p:nvPr/>
        </p:nvSpPr>
        <p:spPr>
          <a:xfrm>
            <a:off x="2827871" y="4094687"/>
            <a:ext cx="547511"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F</a:t>
            </a:r>
            <a:r>
              <a:rPr lang="en-GB" sz="2400" baseline="-25000" dirty="0">
                <a:solidFill>
                  <a:prstClr val="black"/>
                </a:solidFill>
                <a:latin typeface="Arial"/>
              </a:rPr>
              <a:t>t</a:t>
            </a:r>
            <a:endParaRPr lang="en-GB" sz="2800" baseline="-25000" dirty="0">
              <a:solidFill>
                <a:prstClr val="black"/>
              </a:solidFill>
              <a:latin typeface="Arial"/>
            </a:endParaRPr>
          </a:p>
        </p:txBody>
      </p:sp>
      <p:sp>
        <p:nvSpPr>
          <p:cNvPr id="41" name="Textfeld 40"/>
          <p:cNvSpPr txBox="1"/>
          <p:nvPr/>
        </p:nvSpPr>
        <p:spPr>
          <a:xfrm>
            <a:off x="2506133" y="3243798"/>
            <a:ext cx="1131947" cy="461665"/>
          </a:xfrm>
          <a:prstGeom prst="rect">
            <a:avLst/>
          </a:prstGeom>
          <a:noFill/>
          <a:ln>
            <a:noFill/>
            <a:prstDash val="sysDash"/>
          </a:ln>
          <a:effectLst/>
        </p:spPr>
        <p:txBody>
          <a:bodyPr wrap="square" rtlCol="0">
            <a:spAutoFit/>
          </a:bodyPr>
          <a:lstStyle/>
          <a:p>
            <a:pPr algn="ctr" defTabSz="1219170"/>
            <a:r>
              <a:rPr lang="de-DE" sz="2400" dirty="0">
                <a:solidFill>
                  <a:srgbClr val="FF0000"/>
                </a:solidFill>
                <a:effectLst>
                  <a:outerShdw blurRad="38100" dist="38100" dir="2700000" algn="tl">
                    <a:srgbClr val="000000">
                      <a:alpha val="43137"/>
                    </a:srgbClr>
                  </a:outerShdw>
                </a:effectLst>
                <a:latin typeface="Arial"/>
                <a:cs typeface="Arial"/>
              </a:rPr>
              <a:t>G</a:t>
            </a:r>
            <a:endParaRPr lang="en-GB" sz="2800" baseline="-25000" dirty="0">
              <a:solidFill>
                <a:srgbClr val="FF0000"/>
              </a:solidFill>
              <a:effectLst>
                <a:outerShdw blurRad="38100" dist="38100" dir="2700000" algn="tl">
                  <a:srgbClr val="000000">
                    <a:alpha val="43137"/>
                  </a:srgbClr>
                </a:outerShdw>
              </a:effectLst>
              <a:latin typeface="Arial"/>
            </a:endParaRPr>
          </a:p>
        </p:txBody>
      </p:sp>
      <p:sp>
        <p:nvSpPr>
          <p:cNvPr id="43" name="Textfeld 42"/>
          <p:cNvSpPr txBox="1"/>
          <p:nvPr/>
        </p:nvSpPr>
        <p:spPr>
          <a:xfrm rot="21384365">
            <a:off x="4560836" y="2601550"/>
            <a:ext cx="253217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Inbr. Depr. = d&gt;0</a:t>
            </a:r>
          </a:p>
        </p:txBody>
      </p:sp>
      <p:sp>
        <p:nvSpPr>
          <p:cNvPr id="44" name="Textfeld 43"/>
          <p:cNvSpPr txBox="1"/>
          <p:nvPr/>
        </p:nvSpPr>
        <p:spPr>
          <a:xfrm rot="16200000">
            <a:off x="-1824118" y="3422500"/>
            <a:ext cx="4452735" cy="461665"/>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Expected Population means</a:t>
            </a:r>
          </a:p>
        </p:txBody>
      </p:sp>
      <p:cxnSp>
        <p:nvCxnSpPr>
          <p:cNvPr id="45" name="Gerade Verbindung 44"/>
          <p:cNvCxnSpPr/>
          <p:nvPr/>
        </p:nvCxnSpPr>
        <p:spPr>
          <a:xfrm>
            <a:off x="3588500" y="1312122"/>
            <a:ext cx="0" cy="445498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46" name="Geschweifte Klammer links 45"/>
          <p:cNvSpPr/>
          <p:nvPr/>
        </p:nvSpPr>
        <p:spPr>
          <a:xfrm>
            <a:off x="3230054" y="2200041"/>
            <a:ext cx="358447" cy="1924633"/>
          </a:xfrm>
          <a:prstGeom prst="leftBrace">
            <a:avLst>
              <a:gd name="adj1" fmla="val 8333"/>
              <a:gd name="adj2" fmla="val 67035"/>
            </a:avLst>
          </a:prstGeom>
          <a:ln w="190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srgbClr val="FF0000"/>
              </a:solidFill>
              <a:latin typeface="Arial"/>
            </a:endParaRPr>
          </a:p>
        </p:txBody>
      </p:sp>
      <p:sp>
        <p:nvSpPr>
          <p:cNvPr id="47" name="Geschweifte Klammer links 46"/>
          <p:cNvSpPr/>
          <p:nvPr/>
        </p:nvSpPr>
        <p:spPr>
          <a:xfrm flipH="1">
            <a:off x="3588500" y="2200040"/>
            <a:ext cx="307240" cy="531691"/>
          </a:xfrm>
          <a:prstGeom prst="leftBrace">
            <a:avLst>
              <a:gd name="adj1" fmla="val 10005"/>
              <a:gd name="adj2" fmla="val 4089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8" name="Geschweifte Klammer links 47"/>
          <p:cNvSpPr/>
          <p:nvPr/>
        </p:nvSpPr>
        <p:spPr>
          <a:xfrm flipH="1">
            <a:off x="3588500" y="2725453"/>
            <a:ext cx="307240" cy="297936"/>
          </a:xfrm>
          <a:prstGeom prst="leftBrace">
            <a:avLst>
              <a:gd name="adj1" fmla="val 8333"/>
              <a:gd name="adj2" fmla="val 4089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9" name="Textfeld 48"/>
          <p:cNvSpPr txBox="1"/>
          <p:nvPr/>
        </p:nvSpPr>
        <p:spPr>
          <a:xfrm>
            <a:off x="3793327" y="2609693"/>
            <a:ext cx="547511"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F</a:t>
            </a:r>
            <a:r>
              <a:rPr lang="en-GB" sz="2400" baseline="-25000" dirty="0">
                <a:solidFill>
                  <a:prstClr val="black"/>
                </a:solidFill>
                <a:latin typeface="Arial"/>
              </a:rPr>
              <a:t>t</a:t>
            </a:r>
            <a:endParaRPr lang="en-GB" sz="2800" baseline="-25000" dirty="0">
              <a:solidFill>
                <a:prstClr val="black"/>
              </a:solidFill>
              <a:latin typeface="Arial"/>
            </a:endParaRPr>
          </a:p>
        </p:txBody>
      </p:sp>
      <p:sp>
        <p:nvSpPr>
          <p:cNvPr id="51" name="Geschweifte Klammer links 50"/>
          <p:cNvSpPr/>
          <p:nvPr/>
        </p:nvSpPr>
        <p:spPr>
          <a:xfrm>
            <a:off x="3230054" y="4124674"/>
            <a:ext cx="358447" cy="460860"/>
          </a:xfrm>
          <a:prstGeom prst="leftBrace">
            <a:avLst>
              <a:gd name="adj1" fmla="val 8333"/>
              <a:gd name="adj2" fmla="val 47027"/>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grpSp>
        <p:nvGrpSpPr>
          <p:cNvPr id="58" name="Gruppieren 57"/>
          <p:cNvGrpSpPr/>
          <p:nvPr/>
        </p:nvGrpSpPr>
        <p:grpSpPr>
          <a:xfrm>
            <a:off x="516100" y="5343270"/>
            <a:ext cx="7373760" cy="1210141"/>
            <a:chOff x="885120" y="4007453"/>
            <a:chExt cx="5530320" cy="907606"/>
          </a:xfrm>
        </p:grpSpPr>
        <p:sp>
          <p:nvSpPr>
            <p:cNvPr id="7" name="Textfeld 6"/>
            <p:cNvSpPr txBox="1"/>
            <p:nvPr/>
          </p:nvSpPr>
          <p:spPr>
            <a:xfrm>
              <a:off x="885120" y="4290542"/>
              <a:ext cx="460860" cy="346249"/>
            </a:xfrm>
            <a:prstGeom prst="rect">
              <a:avLst/>
            </a:prstGeom>
            <a:noFill/>
          </p:spPr>
          <p:txBody>
            <a:bodyPr wrap="square" rtlCol="0">
              <a:spAutoFit/>
            </a:bodyPr>
            <a:lstStyle/>
            <a:p>
              <a:pPr defTabSz="1219170"/>
              <a:r>
                <a:rPr lang="en-GB" sz="2400" dirty="0">
                  <a:solidFill>
                    <a:srgbClr val="0000FF"/>
                  </a:solidFill>
                  <a:latin typeface="Arial"/>
                </a:rPr>
                <a:t>0</a:t>
              </a:r>
            </a:p>
          </p:txBody>
        </p:sp>
        <p:sp>
          <p:nvSpPr>
            <p:cNvPr id="8" name="Textfeld 7"/>
            <p:cNvSpPr txBox="1"/>
            <p:nvPr/>
          </p:nvSpPr>
          <p:spPr>
            <a:xfrm>
              <a:off x="1269170" y="4299975"/>
              <a:ext cx="460860" cy="346249"/>
            </a:xfrm>
            <a:prstGeom prst="rect">
              <a:avLst/>
            </a:prstGeom>
            <a:noFill/>
          </p:spPr>
          <p:txBody>
            <a:bodyPr wrap="square" rtlCol="0">
              <a:spAutoFit/>
            </a:bodyPr>
            <a:lstStyle/>
            <a:p>
              <a:pPr defTabSz="1219170"/>
              <a:r>
                <a:rPr lang="en-GB" sz="2400" dirty="0">
                  <a:solidFill>
                    <a:srgbClr val="0000FF"/>
                  </a:solidFill>
                  <a:latin typeface="Arial"/>
                </a:rPr>
                <a:t>1</a:t>
              </a:r>
            </a:p>
          </p:txBody>
        </p:sp>
        <p:sp>
          <p:nvSpPr>
            <p:cNvPr id="9" name="Textfeld 8"/>
            <p:cNvSpPr txBox="1"/>
            <p:nvPr/>
          </p:nvSpPr>
          <p:spPr>
            <a:xfrm>
              <a:off x="2958990" y="4261570"/>
              <a:ext cx="460860" cy="346249"/>
            </a:xfrm>
            <a:prstGeom prst="rect">
              <a:avLst/>
            </a:prstGeom>
            <a:noFill/>
          </p:spPr>
          <p:txBody>
            <a:bodyPr wrap="square" rtlCol="0">
              <a:spAutoFit/>
            </a:bodyPr>
            <a:lstStyle/>
            <a:p>
              <a:pPr defTabSz="1219170"/>
              <a:r>
                <a:rPr lang="en-GB" sz="2400" dirty="0">
                  <a:solidFill>
                    <a:srgbClr val="0000FF"/>
                  </a:solidFill>
                  <a:latin typeface="Arial"/>
                </a:rPr>
                <a:t>t-1</a:t>
              </a:r>
            </a:p>
          </p:txBody>
        </p:sp>
        <p:sp>
          <p:nvSpPr>
            <p:cNvPr id="11" name="Textfeld 10"/>
            <p:cNvSpPr txBox="1"/>
            <p:nvPr/>
          </p:nvSpPr>
          <p:spPr>
            <a:xfrm>
              <a:off x="3419850" y="4261570"/>
              <a:ext cx="460860" cy="346249"/>
            </a:xfrm>
            <a:prstGeom prst="rect">
              <a:avLst/>
            </a:prstGeom>
            <a:noFill/>
          </p:spPr>
          <p:txBody>
            <a:bodyPr wrap="square" rtlCol="0">
              <a:spAutoFit/>
            </a:bodyPr>
            <a:lstStyle/>
            <a:p>
              <a:pPr defTabSz="1219170"/>
              <a:r>
                <a:rPr lang="en-GB" sz="2400" dirty="0">
                  <a:solidFill>
                    <a:srgbClr val="0000FF"/>
                  </a:solidFill>
                  <a:latin typeface="Arial"/>
                </a:rPr>
                <a:t>t</a:t>
              </a:r>
            </a:p>
          </p:txBody>
        </p:sp>
        <p:sp>
          <p:nvSpPr>
            <p:cNvPr id="12" name="Textfeld 11"/>
            <p:cNvSpPr txBox="1"/>
            <p:nvPr/>
          </p:nvSpPr>
          <p:spPr>
            <a:xfrm>
              <a:off x="5800960" y="4261570"/>
              <a:ext cx="614480" cy="407756"/>
            </a:xfrm>
            <a:prstGeom prst="rect">
              <a:avLst/>
            </a:prstGeom>
            <a:noFill/>
          </p:spPr>
          <p:txBody>
            <a:bodyPr wrap="square" rtlCol="0">
              <a:spAutoFit/>
            </a:bodyPr>
            <a:lstStyle/>
            <a:p>
              <a:pPr defTabSz="1219170"/>
              <a:r>
                <a:rPr lang="en-GB" sz="2933" dirty="0">
                  <a:solidFill>
                    <a:srgbClr val="0000FF"/>
                  </a:solidFill>
                  <a:latin typeface="Arial"/>
                </a:rPr>
                <a:t>∞</a:t>
              </a:r>
            </a:p>
          </p:txBody>
        </p:sp>
        <p:sp>
          <p:nvSpPr>
            <p:cNvPr id="28" name="Textfeld 27"/>
            <p:cNvSpPr txBox="1"/>
            <p:nvPr/>
          </p:nvSpPr>
          <p:spPr>
            <a:xfrm>
              <a:off x="923525" y="4007453"/>
              <a:ext cx="2803565" cy="346249"/>
            </a:xfrm>
            <a:prstGeom prst="rect">
              <a:avLst/>
            </a:prstGeom>
            <a:noFill/>
            <a:ln>
              <a:noFill/>
              <a:prstDash val="sysDash"/>
            </a:ln>
            <a:effectLst/>
          </p:spPr>
          <p:txBody>
            <a:bodyPr wrap="square" rtlCol="0">
              <a:spAutoFit/>
            </a:bodyPr>
            <a:lstStyle/>
            <a:p>
              <a:pPr defTabSz="1219170"/>
              <a:r>
                <a:rPr lang="en-GB" sz="2400" dirty="0">
                  <a:solidFill>
                    <a:prstClr val="black"/>
                  </a:solidFill>
                  <a:latin typeface="Arial"/>
                  <a:cs typeface="Arial"/>
                </a:rPr>
                <a:t>◄</a:t>
              </a:r>
              <a:r>
                <a:rPr lang="en-GB" sz="2400" dirty="0">
                  <a:solidFill>
                    <a:prstClr val="black"/>
                  </a:solidFill>
                  <a:latin typeface="Arial"/>
                </a:rPr>
                <a:t>Lowest-possible value</a:t>
              </a:r>
            </a:p>
          </p:txBody>
        </p:sp>
        <p:sp>
          <p:nvSpPr>
            <p:cNvPr id="42" name="Textfeld 41"/>
            <p:cNvSpPr txBox="1"/>
            <p:nvPr/>
          </p:nvSpPr>
          <p:spPr>
            <a:xfrm>
              <a:off x="2038111" y="4568810"/>
              <a:ext cx="2994749" cy="346249"/>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srgbClr val="0000FF"/>
                  </a:solidFill>
                  <a:latin typeface="Arial"/>
                </a:rPr>
                <a:t>Generations of selection</a:t>
              </a:r>
            </a:p>
          </p:txBody>
        </p:sp>
        <p:cxnSp>
          <p:nvCxnSpPr>
            <p:cNvPr id="53" name="Gerade Verbindung 52"/>
            <p:cNvCxnSpPr/>
            <p:nvPr/>
          </p:nvCxnSpPr>
          <p:spPr>
            <a:xfrm>
              <a:off x="3535065"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4" name="Gerade Verbindung 53"/>
            <p:cNvCxnSpPr/>
            <p:nvPr/>
          </p:nvCxnSpPr>
          <p:spPr>
            <a:xfrm>
              <a:off x="14227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p:nvPr/>
          </p:nvCxnSpPr>
          <p:spPr>
            <a:xfrm>
              <a:off x="60313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a:xfrm>
              <a:off x="1003724" y="4338380"/>
              <a:ext cx="5023324" cy="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grpSp>
      <p:cxnSp>
        <p:nvCxnSpPr>
          <p:cNvPr id="59" name="Gerade Verbindung 58"/>
          <p:cNvCxnSpPr/>
          <p:nvPr/>
        </p:nvCxnSpPr>
        <p:spPr>
          <a:xfrm>
            <a:off x="669720" y="5630887"/>
            <a:ext cx="0" cy="15362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60" name="Textfeld 59"/>
          <p:cNvSpPr txBox="1"/>
          <p:nvPr/>
        </p:nvSpPr>
        <p:spPr>
          <a:xfrm>
            <a:off x="7941066" y="860082"/>
            <a:ext cx="4197321" cy="489364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defTabSz="1219170"/>
            <a:r>
              <a:rPr lang="en-GB" sz="2400" dirty="0">
                <a:solidFill>
                  <a:srgbClr val="FF0000"/>
                </a:solidFill>
                <a:latin typeface="Arial"/>
              </a:rPr>
              <a:t>(3)</a:t>
            </a:r>
            <a:r>
              <a:rPr lang="en-GB" sz="2400" dirty="0">
                <a:solidFill>
                  <a:prstClr val="black"/>
                </a:solidFill>
                <a:latin typeface="Arial"/>
              </a:rPr>
              <a:t>: We have to expect a Drift-induced reduction of the naïvely predicted gain </a:t>
            </a:r>
            <a:r>
              <a:rPr lang="en-GB" sz="2400" dirty="0">
                <a:solidFill>
                  <a:srgbClr val="FF0000"/>
                </a:solidFill>
                <a:latin typeface="Arial"/>
              </a:rPr>
              <a:t>(</a:t>
            </a:r>
            <a:r>
              <a:rPr lang="de-DE" sz="2400" dirty="0">
                <a:solidFill>
                  <a:srgbClr val="FF0000"/>
                </a:solidFill>
                <a:effectLst>
                  <a:outerShdw blurRad="38100" dist="38100" dir="2700000" algn="tl">
                    <a:srgbClr val="000000">
                      <a:alpha val="43137"/>
                    </a:srgbClr>
                  </a:outerShdw>
                </a:effectLst>
                <a:latin typeface="Arial"/>
                <a:cs typeface="Arial"/>
              </a:rPr>
              <a:t>G</a:t>
            </a:r>
            <a:r>
              <a:rPr lang="de-DE" sz="2400" dirty="0">
                <a:solidFill>
                  <a:srgbClr val="FF0000"/>
                </a:solidFill>
                <a:latin typeface="Arial"/>
                <a:cs typeface="Arial"/>
              </a:rPr>
              <a:t>)</a:t>
            </a:r>
            <a:r>
              <a:rPr lang="de-DE" sz="2400" dirty="0">
                <a:solidFill>
                  <a:prstClr val="black"/>
                </a:solidFill>
                <a:latin typeface="Arial"/>
                <a:cs typeface="Arial"/>
              </a:rPr>
              <a:t>. </a:t>
            </a:r>
          </a:p>
          <a:p>
            <a:pPr defTabSz="1219170"/>
            <a:r>
              <a:rPr lang="de-DE" sz="2400" dirty="0">
                <a:solidFill>
                  <a:srgbClr val="FF0000"/>
                </a:solidFill>
                <a:latin typeface="Arial"/>
                <a:cs typeface="Arial"/>
              </a:rPr>
              <a:t>(4) </a:t>
            </a:r>
            <a:r>
              <a:rPr lang="de-DE" sz="2400" dirty="0" err="1">
                <a:solidFill>
                  <a:prstClr val="black"/>
                </a:solidFill>
                <a:latin typeface="Arial"/>
                <a:cs typeface="Arial"/>
              </a:rPr>
              <a:t>If</a:t>
            </a:r>
            <a:r>
              <a:rPr lang="de-DE" sz="2400" dirty="0">
                <a:solidFill>
                  <a:prstClr val="black"/>
                </a:solidFill>
                <a:latin typeface="Arial"/>
                <a:cs typeface="Arial"/>
              </a:rPr>
              <a:t> </a:t>
            </a:r>
            <a:r>
              <a:rPr lang="de-DE" sz="2400" dirty="0" err="1">
                <a:solidFill>
                  <a:prstClr val="black"/>
                </a:solidFill>
                <a:latin typeface="Arial"/>
                <a:cs typeface="Arial"/>
              </a:rPr>
              <a:t>the</a:t>
            </a:r>
            <a:r>
              <a:rPr lang="de-DE" sz="2400" dirty="0">
                <a:solidFill>
                  <a:prstClr val="black"/>
                </a:solidFill>
                <a:latin typeface="Arial"/>
                <a:cs typeface="Arial"/>
              </a:rPr>
              <a:t> </a:t>
            </a:r>
            <a:r>
              <a:rPr lang="de-DE" sz="2400" dirty="0" err="1">
                <a:solidFill>
                  <a:prstClr val="black"/>
                </a:solidFill>
                <a:latin typeface="Arial"/>
                <a:cs typeface="Arial"/>
              </a:rPr>
              <a:t>traits</a:t>
            </a:r>
            <a:r>
              <a:rPr lang="de-DE" sz="2400" dirty="0">
                <a:solidFill>
                  <a:prstClr val="black"/>
                </a:solidFill>
                <a:latin typeface="Arial"/>
                <a:cs typeface="Arial"/>
              </a:rPr>
              <a:t> </a:t>
            </a:r>
            <a:r>
              <a:rPr lang="de-DE" sz="2400" dirty="0" err="1">
                <a:solidFill>
                  <a:prstClr val="black"/>
                </a:solidFill>
                <a:latin typeface="Arial"/>
                <a:cs typeface="Arial"/>
              </a:rPr>
              <a:t>shows</a:t>
            </a:r>
            <a:r>
              <a:rPr lang="de-DE" sz="2400" dirty="0">
                <a:solidFill>
                  <a:prstClr val="black"/>
                </a:solidFill>
                <a:latin typeface="Arial"/>
                <a:cs typeface="Arial"/>
              </a:rPr>
              <a:t> hetero-</a:t>
            </a:r>
            <a:r>
              <a:rPr lang="de-DE" sz="2400" dirty="0" err="1">
                <a:solidFill>
                  <a:prstClr val="black"/>
                </a:solidFill>
                <a:latin typeface="Arial"/>
                <a:cs typeface="Arial"/>
              </a:rPr>
              <a:t>sis</a:t>
            </a:r>
            <a:r>
              <a:rPr lang="de-DE" sz="2400" dirty="0">
                <a:solidFill>
                  <a:prstClr val="black"/>
                </a:solidFill>
                <a:latin typeface="Arial"/>
                <a:cs typeface="Arial"/>
              </a:rPr>
              <a:t>, </a:t>
            </a:r>
            <a:r>
              <a:rPr lang="de-DE" sz="2400" dirty="0" err="1">
                <a:solidFill>
                  <a:prstClr val="black"/>
                </a:solidFill>
                <a:latin typeface="Arial"/>
                <a:cs typeface="Arial"/>
              </a:rPr>
              <a:t>then</a:t>
            </a:r>
            <a:r>
              <a:rPr lang="de-DE" sz="2400" dirty="0">
                <a:solidFill>
                  <a:prstClr val="black"/>
                </a:solidFill>
                <a:latin typeface="Arial"/>
                <a:cs typeface="Arial"/>
              </a:rPr>
              <a:t> </a:t>
            </a:r>
            <a:r>
              <a:rPr lang="en-GB" sz="2400" dirty="0">
                <a:solidFill>
                  <a:prstClr val="black"/>
                </a:solidFill>
                <a:latin typeface="Arial"/>
              </a:rPr>
              <a:t>N&lt;∞ (Drift) causes an increase of the inbreeding coefficient F</a:t>
            </a:r>
            <a:r>
              <a:rPr lang="en-GB" sz="2400" baseline="-25000" dirty="0">
                <a:solidFill>
                  <a:prstClr val="black"/>
                </a:solidFill>
                <a:latin typeface="Arial"/>
              </a:rPr>
              <a:t>t</a:t>
            </a:r>
            <a:r>
              <a:rPr lang="en-GB" sz="2400" dirty="0">
                <a:solidFill>
                  <a:prstClr val="black"/>
                </a:solidFill>
                <a:latin typeface="Arial"/>
              </a:rPr>
              <a:t>, i.e. additional loss in performance. </a:t>
            </a:r>
            <a:br>
              <a:rPr lang="en-GB" sz="2400" dirty="0">
                <a:solidFill>
                  <a:prstClr val="black"/>
                </a:solidFill>
                <a:latin typeface="Arial"/>
              </a:rPr>
            </a:br>
            <a:r>
              <a:rPr lang="en-GB" sz="2400" dirty="0">
                <a:solidFill>
                  <a:prstClr val="black"/>
                </a:solidFill>
                <a:latin typeface="Arial"/>
              </a:rPr>
              <a:t>The curve (6) for ‘no </a:t>
            </a:r>
            <a:r>
              <a:rPr lang="en-GB" sz="2400" dirty="0" err="1">
                <a:solidFill>
                  <a:prstClr val="black"/>
                </a:solidFill>
                <a:latin typeface="Arial"/>
              </a:rPr>
              <a:t>selec-tion</a:t>
            </a:r>
            <a:r>
              <a:rPr lang="en-GB" sz="2400" dirty="0">
                <a:solidFill>
                  <a:prstClr val="black"/>
                </a:solidFill>
                <a:latin typeface="Arial"/>
              </a:rPr>
              <a:t>’ (with N&lt;∞ &amp; heterosis), shows a decrease as </a:t>
            </a:r>
            <a:r>
              <a:rPr lang="en-GB" sz="2400" dirty="0" err="1">
                <a:solidFill>
                  <a:prstClr val="black"/>
                </a:solidFill>
                <a:latin typeface="Arial"/>
              </a:rPr>
              <a:t>indica</a:t>
            </a:r>
            <a:r>
              <a:rPr lang="en-GB" sz="2400" dirty="0">
                <a:solidFill>
                  <a:prstClr val="black"/>
                </a:solidFill>
                <a:latin typeface="Arial"/>
              </a:rPr>
              <a:t>-ted; it runs below the </a:t>
            </a:r>
            <a:r>
              <a:rPr lang="en-GB" sz="2400" dirty="0" err="1">
                <a:solidFill>
                  <a:prstClr val="black"/>
                </a:solidFill>
                <a:latin typeface="Arial"/>
              </a:rPr>
              <a:t>theore-tical</a:t>
            </a:r>
            <a:r>
              <a:rPr lang="en-GB" sz="2400" dirty="0">
                <a:solidFill>
                  <a:prstClr val="black"/>
                </a:solidFill>
                <a:latin typeface="Arial"/>
              </a:rPr>
              <a:t> control line (5). </a:t>
            </a:r>
            <a:endParaRPr lang="de-DE" sz="2400" dirty="0">
              <a:solidFill>
                <a:prstClr val="black"/>
              </a:solidFill>
              <a:latin typeface="Arial"/>
              <a:cs typeface="Arial"/>
            </a:endParaRPr>
          </a:p>
        </p:txBody>
      </p:sp>
      <p:sp>
        <p:nvSpPr>
          <p:cNvPr id="62" name="Textfeld 61"/>
          <p:cNvSpPr txBox="1"/>
          <p:nvPr/>
        </p:nvSpPr>
        <p:spPr>
          <a:xfrm>
            <a:off x="53614" y="49361"/>
            <a:ext cx="12033567" cy="461665"/>
          </a:xfrm>
          <a:prstGeom prst="rect">
            <a:avLst/>
          </a:prstGeom>
          <a:solidFill>
            <a:srgbClr val="FFFFFF">
              <a:alpha val="87843"/>
            </a:srgbClr>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Na</a:t>
            </a:r>
            <a:r>
              <a:rPr lang="en-GB" sz="2400" dirty="0">
                <a:solidFill>
                  <a:prstClr val="black"/>
                </a:solidFill>
                <a:latin typeface="Arial"/>
                <a:cs typeface="Arial"/>
              </a:rPr>
              <a:t>ïvely and realistically predicted </a:t>
            </a:r>
            <a:r>
              <a:rPr lang="en-GB" sz="2400" dirty="0">
                <a:solidFill>
                  <a:srgbClr val="0000FF"/>
                </a:solidFill>
                <a:latin typeface="Arial"/>
                <a:cs typeface="Arial"/>
              </a:rPr>
              <a:t>long-term</a:t>
            </a:r>
            <a:r>
              <a:rPr lang="en-GB" sz="2400" dirty="0">
                <a:solidFill>
                  <a:prstClr val="black"/>
                </a:solidFill>
                <a:latin typeface="Arial"/>
                <a:cs typeface="Arial"/>
              </a:rPr>
              <a:t> gain from selection, with N=∞ and N&lt; ∞ </a:t>
            </a:r>
            <a:endParaRPr lang="en-GB" sz="2400" dirty="0">
              <a:solidFill>
                <a:prstClr val="black"/>
              </a:solidFill>
              <a:latin typeface="Arial"/>
            </a:endParaRPr>
          </a:p>
        </p:txBody>
      </p:sp>
      <p:cxnSp>
        <p:nvCxnSpPr>
          <p:cNvPr id="61" name="Gerade Verbindung 60"/>
          <p:cNvCxnSpPr/>
          <p:nvPr/>
        </p:nvCxnSpPr>
        <p:spPr>
          <a:xfrm flipV="1">
            <a:off x="3588501" y="1312122"/>
            <a:ext cx="3767833" cy="174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feld 26"/>
          <p:cNvSpPr txBox="1"/>
          <p:nvPr/>
        </p:nvSpPr>
        <p:spPr>
          <a:xfrm>
            <a:off x="253630" y="1014231"/>
            <a:ext cx="3379640" cy="535531"/>
          </a:xfrm>
          <a:prstGeom prst="rect">
            <a:avLst/>
          </a:prstGeom>
          <a:noFill/>
          <a:ln>
            <a:noFill/>
            <a:prstDash val="sysDash"/>
          </a:ln>
          <a:effectLst/>
        </p:spPr>
        <p:txBody>
          <a:bodyPr wrap="square" rtlCol="0">
            <a:spAutoFit/>
          </a:bodyPr>
          <a:lstStyle>
            <a:defPPr>
              <a:defRPr lang="en-US"/>
            </a:defPPr>
            <a:lvl1pPr algn="ctr"/>
          </a:lstStyle>
          <a:p>
            <a:pPr algn="l" defTabSz="1219170">
              <a:lnSpc>
                <a:spcPct val="60000"/>
              </a:lnSpc>
            </a:pPr>
            <a:r>
              <a:rPr lang="en-GB" sz="2400" dirty="0">
                <a:solidFill>
                  <a:prstClr val="black"/>
                </a:solidFill>
                <a:latin typeface="Arial"/>
              </a:rPr>
              <a:t>Best-possible value</a:t>
            </a:r>
          </a:p>
          <a:p>
            <a:pPr algn="l" defTabSz="1219170">
              <a:lnSpc>
                <a:spcPct val="60000"/>
              </a:lnSpc>
            </a:pPr>
            <a:r>
              <a:rPr lang="en-GB" sz="2400" dirty="0">
                <a:solidFill>
                  <a:prstClr val="black"/>
                </a:solidFill>
                <a:latin typeface="Arial" panose="020B0604020202020204" pitchFamily="34" charset="0"/>
                <a:cs typeface="Arial" panose="020B0604020202020204" pitchFamily="34" charset="0"/>
              </a:rPr>
              <a:t>►</a:t>
            </a:r>
            <a:endParaRPr lang="en-GB" sz="2400" dirty="0">
              <a:solidFill>
                <a:prstClr val="black"/>
              </a:solidFill>
              <a:latin typeface="Arial"/>
            </a:endParaRPr>
          </a:p>
        </p:txBody>
      </p:sp>
      <p:sp>
        <p:nvSpPr>
          <p:cNvPr id="56"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4933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669721" y="1329527"/>
            <a:ext cx="6708073" cy="445498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6" name="Gerade Verbindung 5"/>
          <p:cNvCxnSpPr/>
          <p:nvPr/>
        </p:nvCxnSpPr>
        <p:spPr>
          <a:xfrm>
            <a:off x="1232993" y="1329527"/>
            <a:ext cx="0" cy="44549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7326587" y="1144325"/>
            <a:ext cx="819307" cy="461665"/>
          </a:xfrm>
          <a:prstGeom prst="rect">
            <a:avLst/>
          </a:prstGeom>
          <a:noFill/>
        </p:spPr>
        <p:txBody>
          <a:bodyPr wrap="square" rtlCol="0">
            <a:spAutoFit/>
          </a:bodyPr>
          <a:lstStyle/>
          <a:p>
            <a:pPr defTabSz="1219170"/>
            <a:r>
              <a:rPr lang="en-GB" sz="2400" dirty="0">
                <a:solidFill>
                  <a:srgbClr val="FF0000"/>
                </a:solidFill>
                <a:latin typeface="Arial"/>
              </a:rPr>
              <a:t>(2)</a:t>
            </a:r>
          </a:p>
        </p:txBody>
      </p:sp>
      <p:sp>
        <p:nvSpPr>
          <p:cNvPr id="14" name="Textfeld 13"/>
          <p:cNvSpPr txBox="1"/>
          <p:nvPr/>
        </p:nvSpPr>
        <p:spPr>
          <a:xfrm>
            <a:off x="7326587" y="1687974"/>
            <a:ext cx="819307" cy="461665"/>
          </a:xfrm>
          <a:prstGeom prst="rect">
            <a:avLst/>
          </a:prstGeom>
          <a:noFill/>
        </p:spPr>
        <p:txBody>
          <a:bodyPr wrap="square" rtlCol="0">
            <a:spAutoFit/>
          </a:bodyPr>
          <a:lstStyle/>
          <a:p>
            <a:pPr defTabSz="1219170"/>
            <a:r>
              <a:rPr lang="en-GB" sz="2400" dirty="0">
                <a:solidFill>
                  <a:srgbClr val="FF0000"/>
                </a:solidFill>
                <a:latin typeface="Arial"/>
              </a:rPr>
              <a:t>(3)</a:t>
            </a:r>
          </a:p>
        </p:txBody>
      </p:sp>
      <p:sp>
        <p:nvSpPr>
          <p:cNvPr id="15" name="Textfeld 14"/>
          <p:cNvSpPr txBox="1"/>
          <p:nvPr/>
        </p:nvSpPr>
        <p:spPr>
          <a:xfrm>
            <a:off x="7377793" y="2456074"/>
            <a:ext cx="819307" cy="461665"/>
          </a:xfrm>
          <a:prstGeom prst="rect">
            <a:avLst/>
          </a:prstGeom>
          <a:noFill/>
        </p:spPr>
        <p:txBody>
          <a:bodyPr wrap="square" rtlCol="0">
            <a:spAutoFit/>
          </a:bodyPr>
          <a:lstStyle/>
          <a:p>
            <a:pPr defTabSz="1219170"/>
            <a:r>
              <a:rPr lang="en-GB" sz="2400" dirty="0">
                <a:solidFill>
                  <a:srgbClr val="FF0000"/>
                </a:solidFill>
                <a:latin typeface="Arial"/>
              </a:rPr>
              <a:t>(4)</a:t>
            </a:r>
          </a:p>
        </p:txBody>
      </p:sp>
      <p:sp>
        <p:nvSpPr>
          <p:cNvPr id="16" name="Textfeld 15"/>
          <p:cNvSpPr txBox="1"/>
          <p:nvPr/>
        </p:nvSpPr>
        <p:spPr>
          <a:xfrm>
            <a:off x="7377793" y="3838654"/>
            <a:ext cx="819307" cy="461665"/>
          </a:xfrm>
          <a:prstGeom prst="rect">
            <a:avLst/>
          </a:prstGeom>
          <a:noFill/>
        </p:spPr>
        <p:txBody>
          <a:bodyPr wrap="square" rtlCol="0">
            <a:spAutoFit/>
          </a:bodyPr>
          <a:lstStyle/>
          <a:p>
            <a:pPr defTabSz="1219170"/>
            <a:r>
              <a:rPr lang="en-GB" sz="2400" dirty="0">
                <a:solidFill>
                  <a:prstClr val="black"/>
                </a:solidFill>
                <a:latin typeface="Arial"/>
              </a:rPr>
              <a:t>(5)</a:t>
            </a:r>
          </a:p>
        </p:txBody>
      </p:sp>
      <p:sp>
        <p:nvSpPr>
          <p:cNvPr id="17" name="Textfeld 16"/>
          <p:cNvSpPr txBox="1"/>
          <p:nvPr/>
        </p:nvSpPr>
        <p:spPr>
          <a:xfrm>
            <a:off x="7377793" y="4709168"/>
            <a:ext cx="819307" cy="461665"/>
          </a:xfrm>
          <a:prstGeom prst="rect">
            <a:avLst/>
          </a:prstGeom>
          <a:noFill/>
        </p:spPr>
        <p:txBody>
          <a:bodyPr wrap="square" rtlCol="0">
            <a:spAutoFit/>
          </a:bodyPr>
          <a:lstStyle/>
          <a:p>
            <a:pPr defTabSz="1219170"/>
            <a:r>
              <a:rPr lang="en-GB" sz="2400" dirty="0">
                <a:solidFill>
                  <a:prstClr val="black"/>
                </a:solidFill>
                <a:latin typeface="Arial"/>
              </a:rPr>
              <a:t>(6)</a:t>
            </a:r>
          </a:p>
        </p:txBody>
      </p:sp>
      <p:cxnSp>
        <p:nvCxnSpPr>
          <p:cNvPr id="18" name="Gerade Verbindung 17"/>
          <p:cNvCxnSpPr/>
          <p:nvPr/>
        </p:nvCxnSpPr>
        <p:spPr>
          <a:xfrm flipV="1">
            <a:off x="669721" y="-1846"/>
            <a:ext cx="6196007" cy="414774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Freihandform 18"/>
          <p:cNvSpPr/>
          <p:nvPr/>
        </p:nvSpPr>
        <p:spPr>
          <a:xfrm>
            <a:off x="671106" y="1312121"/>
            <a:ext cx="6685228" cy="2836443"/>
          </a:xfrm>
          <a:custGeom>
            <a:avLst/>
            <a:gdLst>
              <a:gd name="connsiteX0" fmla="*/ 0 w 5013921"/>
              <a:gd name="connsiteY0" fmla="*/ 2127332 h 2127332"/>
              <a:gd name="connsiteX1" fmla="*/ 1203529 w 5013921"/>
              <a:gd name="connsiteY1" fmla="*/ 1393931 h 2127332"/>
              <a:gd name="connsiteX2" fmla="*/ 2188448 w 5013921"/>
              <a:gd name="connsiteY2" fmla="*/ 825076 h 2127332"/>
              <a:gd name="connsiteX3" fmla="*/ 2519889 w 5013921"/>
              <a:gd name="connsiteY3" fmla="*/ 658180 h 2127332"/>
              <a:gd name="connsiteX4" fmla="*/ 2978264 w 5013921"/>
              <a:gd name="connsiteY4" fmla="*/ 467778 h 2127332"/>
              <a:gd name="connsiteX5" fmla="*/ 3608236 w 5013921"/>
              <a:gd name="connsiteY5" fmla="*/ 253869 h 2127332"/>
              <a:gd name="connsiteX6" fmla="*/ 4158287 w 5013921"/>
              <a:gd name="connsiteY6" fmla="*/ 108130 h 2127332"/>
              <a:gd name="connsiteX7" fmla="*/ 4701285 w 5013921"/>
              <a:gd name="connsiteY7" fmla="*/ 23506 h 2127332"/>
              <a:gd name="connsiteX8" fmla="*/ 5013921 w 5013921"/>
              <a:gd name="connsiteY8" fmla="*/ 0 h 212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13921" h="2127332">
                <a:moveTo>
                  <a:pt x="0" y="2127332"/>
                </a:moveTo>
                <a:lnTo>
                  <a:pt x="1203529" y="1393931"/>
                </a:lnTo>
                <a:lnTo>
                  <a:pt x="2188448" y="825076"/>
                </a:lnTo>
                <a:lnTo>
                  <a:pt x="2519889" y="658180"/>
                </a:lnTo>
                <a:lnTo>
                  <a:pt x="2978264" y="467778"/>
                </a:lnTo>
                <a:lnTo>
                  <a:pt x="3608236" y="253869"/>
                </a:lnTo>
                <a:lnTo>
                  <a:pt x="4158287" y="108130"/>
                </a:lnTo>
                <a:lnTo>
                  <a:pt x="4701285" y="23506"/>
                </a:lnTo>
                <a:lnTo>
                  <a:pt x="5013921" y="0"/>
                </a:ln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0" name="Freihandform 19"/>
          <p:cNvSpPr/>
          <p:nvPr/>
        </p:nvSpPr>
        <p:spPr>
          <a:xfrm>
            <a:off x="677375" y="1907173"/>
            <a:ext cx="6703508" cy="2244523"/>
          </a:xfrm>
          <a:custGeom>
            <a:avLst/>
            <a:gdLst>
              <a:gd name="connsiteX0" fmla="*/ 0 w 5020973"/>
              <a:gd name="connsiteY0" fmla="*/ 1692462 h 1692462"/>
              <a:gd name="connsiteX1" fmla="*/ 726349 w 5020973"/>
              <a:gd name="connsiteY1" fmla="*/ 1264645 h 1692462"/>
              <a:gd name="connsiteX2" fmla="*/ 1400983 w 5020973"/>
              <a:gd name="connsiteY2" fmla="*/ 963763 h 1692462"/>
              <a:gd name="connsiteX3" fmla="*/ 2073267 w 5020973"/>
              <a:gd name="connsiteY3" fmla="*/ 672283 h 1692462"/>
              <a:gd name="connsiteX4" fmla="*/ 2517538 w 5020973"/>
              <a:gd name="connsiteY4" fmla="*/ 507738 h 1692462"/>
              <a:gd name="connsiteX5" fmla="*/ 3175718 w 5020973"/>
              <a:gd name="connsiteY5" fmla="*/ 282077 h 1692462"/>
              <a:gd name="connsiteX6" fmla="*/ 3789236 w 5020973"/>
              <a:gd name="connsiteY6" fmla="*/ 115181 h 1692462"/>
              <a:gd name="connsiteX7" fmla="*/ 4292274 w 5020973"/>
              <a:gd name="connsiteY7" fmla="*/ 32909 h 1692462"/>
              <a:gd name="connsiteX8" fmla="*/ 4748298 w 5020973"/>
              <a:gd name="connsiteY8" fmla="*/ 0 h 1692462"/>
              <a:gd name="connsiteX9" fmla="*/ 4933999 w 5020973"/>
              <a:gd name="connsiteY9" fmla="*/ 9402 h 1692462"/>
              <a:gd name="connsiteX10" fmla="*/ 5020973 w 5020973"/>
              <a:gd name="connsiteY10" fmla="*/ 16454 h 1692462"/>
              <a:gd name="connsiteX0" fmla="*/ 0 w 5020973"/>
              <a:gd name="connsiteY0" fmla="*/ 1683060 h 1683060"/>
              <a:gd name="connsiteX1" fmla="*/ 726349 w 5020973"/>
              <a:gd name="connsiteY1" fmla="*/ 1255243 h 1683060"/>
              <a:gd name="connsiteX2" fmla="*/ 1400983 w 5020973"/>
              <a:gd name="connsiteY2" fmla="*/ 954361 h 1683060"/>
              <a:gd name="connsiteX3" fmla="*/ 2073267 w 5020973"/>
              <a:gd name="connsiteY3" fmla="*/ 662881 h 1683060"/>
              <a:gd name="connsiteX4" fmla="*/ 2517538 w 5020973"/>
              <a:gd name="connsiteY4" fmla="*/ 498336 h 1683060"/>
              <a:gd name="connsiteX5" fmla="*/ 3175718 w 5020973"/>
              <a:gd name="connsiteY5" fmla="*/ 272675 h 1683060"/>
              <a:gd name="connsiteX6" fmla="*/ 3789236 w 5020973"/>
              <a:gd name="connsiteY6" fmla="*/ 105779 h 1683060"/>
              <a:gd name="connsiteX7" fmla="*/ 4292274 w 5020973"/>
              <a:gd name="connsiteY7" fmla="*/ 23507 h 1683060"/>
              <a:gd name="connsiteX8" fmla="*/ 4933999 w 5020973"/>
              <a:gd name="connsiteY8" fmla="*/ 0 h 1683060"/>
              <a:gd name="connsiteX9" fmla="*/ 5020973 w 5020973"/>
              <a:gd name="connsiteY9" fmla="*/ 7052 h 1683060"/>
              <a:gd name="connsiteX0" fmla="*/ 0 w 5027631"/>
              <a:gd name="connsiteY0" fmla="*/ 1683392 h 1683392"/>
              <a:gd name="connsiteX1" fmla="*/ 726349 w 5027631"/>
              <a:gd name="connsiteY1" fmla="*/ 1255575 h 1683392"/>
              <a:gd name="connsiteX2" fmla="*/ 1400983 w 5027631"/>
              <a:gd name="connsiteY2" fmla="*/ 954693 h 1683392"/>
              <a:gd name="connsiteX3" fmla="*/ 2073267 w 5027631"/>
              <a:gd name="connsiteY3" fmla="*/ 663213 h 1683392"/>
              <a:gd name="connsiteX4" fmla="*/ 2517538 w 5027631"/>
              <a:gd name="connsiteY4" fmla="*/ 498668 h 1683392"/>
              <a:gd name="connsiteX5" fmla="*/ 3175718 w 5027631"/>
              <a:gd name="connsiteY5" fmla="*/ 273007 h 1683392"/>
              <a:gd name="connsiteX6" fmla="*/ 3789236 w 5027631"/>
              <a:gd name="connsiteY6" fmla="*/ 106111 h 1683392"/>
              <a:gd name="connsiteX7" fmla="*/ 4292274 w 5027631"/>
              <a:gd name="connsiteY7" fmla="*/ 23839 h 1683392"/>
              <a:gd name="connsiteX8" fmla="*/ 4933999 w 5027631"/>
              <a:gd name="connsiteY8" fmla="*/ 332 h 1683392"/>
              <a:gd name="connsiteX9" fmla="*/ 5027631 w 5027631"/>
              <a:gd name="connsiteY9" fmla="*/ 727 h 1683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27631" h="1683392">
                <a:moveTo>
                  <a:pt x="0" y="1683392"/>
                </a:moveTo>
                <a:lnTo>
                  <a:pt x="726349" y="1255575"/>
                </a:lnTo>
                <a:lnTo>
                  <a:pt x="1400983" y="954693"/>
                </a:lnTo>
                <a:lnTo>
                  <a:pt x="2073267" y="663213"/>
                </a:lnTo>
                <a:lnTo>
                  <a:pt x="2517538" y="498668"/>
                </a:lnTo>
                <a:lnTo>
                  <a:pt x="3175718" y="273007"/>
                </a:lnTo>
                <a:lnTo>
                  <a:pt x="3789236" y="106111"/>
                </a:lnTo>
                <a:lnTo>
                  <a:pt x="4292274" y="23839"/>
                </a:lnTo>
                <a:lnTo>
                  <a:pt x="4933999" y="332"/>
                </a:lnTo>
                <a:cubicBezTo>
                  <a:pt x="4962990" y="2683"/>
                  <a:pt x="4998640" y="-1624"/>
                  <a:pt x="5027631" y="727"/>
                </a:cubicBez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1" name="Gerade Verbindung 20"/>
          <p:cNvCxnSpPr/>
          <p:nvPr/>
        </p:nvCxnSpPr>
        <p:spPr>
          <a:xfrm>
            <a:off x="671106" y="4151697"/>
            <a:ext cx="626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Freihandform 21"/>
          <p:cNvSpPr/>
          <p:nvPr/>
        </p:nvSpPr>
        <p:spPr>
          <a:xfrm>
            <a:off x="661704" y="2637884"/>
            <a:ext cx="6726250" cy="1510680"/>
          </a:xfrm>
          <a:custGeom>
            <a:avLst/>
            <a:gdLst>
              <a:gd name="connsiteX0" fmla="*/ 0 w 5032726"/>
              <a:gd name="connsiteY0" fmla="*/ 1133010 h 1133010"/>
              <a:gd name="connsiteX1" fmla="*/ 575907 w 5032726"/>
              <a:gd name="connsiteY1" fmla="*/ 834478 h 1133010"/>
              <a:gd name="connsiteX2" fmla="*/ 1243490 w 5032726"/>
              <a:gd name="connsiteY2" fmla="*/ 578258 h 1133010"/>
              <a:gd name="connsiteX3" fmla="*/ 2026254 w 5032726"/>
              <a:gd name="connsiteY3" fmla="*/ 343194 h 1133010"/>
              <a:gd name="connsiteX4" fmla="*/ 2519889 w 5032726"/>
              <a:gd name="connsiteY4" fmla="*/ 211558 h 1133010"/>
              <a:gd name="connsiteX5" fmla="*/ 3161614 w 5032726"/>
              <a:gd name="connsiteY5" fmla="*/ 103428 h 1133010"/>
              <a:gd name="connsiteX6" fmla="*/ 3913820 w 5032726"/>
              <a:gd name="connsiteY6" fmla="*/ 25857 h 1133010"/>
              <a:gd name="connsiteX7" fmla="*/ 4642519 w 5032726"/>
              <a:gd name="connsiteY7" fmla="*/ 0 h 1133010"/>
              <a:gd name="connsiteX8" fmla="*/ 4957505 w 5032726"/>
              <a:gd name="connsiteY8" fmla="*/ 14104 h 1133010"/>
              <a:gd name="connsiteX9" fmla="*/ 5032726 w 5032726"/>
              <a:gd name="connsiteY9" fmla="*/ 32909 h 1133010"/>
              <a:gd name="connsiteX0" fmla="*/ 0 w 5044688"/>
              <a:gd name="connsiteY0" fmla="*/ 1133010 h 1133010"/>
              <a:gd name="connsiteX1" fmla="*/ 575907 w 5044688"/>
              <a:gd name="connsiteY1" fmla="*/ 834478 h 1133010"/>
              <a:gd name="connsiteX2" fmla="*/ 1243490 w 5044688"/>
              <a:gd name="connsiteY2" fmla="*/ 578258 h 1133010"/>
              <a:gd name="connsiteX3" fmla="*/ 2026254 w 5044688"/>
              <a:gd name="connsiteY3" fmla="*/ 343194 h 1133010"/>
              <a:gd name="connsiteX4" fmla="*/ 2519889 w 5044688"/>
              <a:gd name="connsiteY4" fmla="*/ 211558 h 1133010"/>
              <a:gd name="connsiteX5" fmla="*/ 3161614 w 5044688"/>
              <a:gd name="connsiteY5" fmla="*/ 103428 h 1133010"/>
              <a:gd name="connsiteX6" fmla="*/ 3913820 w 5044688"/>
              <a:gd name="connsiteY6" fmla="*/ 25857 h 1133010"/>
              <a:gd name="connsiteX7" fmla="*/ 4642519 w 5044688"/>
              <a:gd name="connsiteY7" fmla="*/ 0 h 1133010"/>
              <a:gd name="connsiteX8" fmla="*/ 4957505 w 5044688"/>
              <a:gd name="connsiteY8" fmla="*/ 14104 h 1133010"/>
              <a:gd name="connsiteX9" fmla="*/ 5044688 w 5044688"/>
              <a:gd name="connsiteY9" fmla="*/ 8986 h 1133010"/>
              <a:gd name="connsiteX0" fmla="*/ 0 w 5044688"/>
              <a:gd name="connsiteY0" fmla="*/ 1133010 h 1133010"/>
              <a:gd name="connsiteX1" fmla="*/ 575907 w 5044688"/>
              <a:gd name="connsiteY1" fmla="*/ 834478 h 1133010"/>
              <a:gd name="connsiteX2" fmla="*/ 1243490 w 5044688"/>
              <a:gd name="connsiteY2" fmla="*/ 578258 h 1133010"/>
              <a:gd name="connsiteX3" fmla="*/ 2026254 w 5044688"/>
              <a:gd name="connsiteY3" fmla="*/ 343194 h 1133010"/>
              <a:gd name="connsiteX4" fmla="*/ 2519889 w 5044688"/>
              <a:gd name="connsiteY4" fmla="*/ 211558 h 1133010"/>
              <a:gd name="connsiteX5" fmla="*/ 3161614 w 5044688"/>
              <a:gd name="connsiteY5" fmla="*/ 103428 h 1133010"/>
              <a:gd name="connsiteX6" fmla="*/ 3913820 w 5044688"/>
              <a:gd name="connsiteY6" fmla="*/ 25857 h 1133010"/>
              <a:gd name="connsiteX7" fmla="*/ 4642519 w 5044688"/>
              <a:gd name="connsiteY7" fmla="*/ 0 h 1133010"/>
              <a:gd name="connsiteX8" fmla="*/ 5044688 w 5044688"/>
              <a:gd name="connsiteY8" fmla="*/ 8986 h 113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4688" h="1133010">
                <a:moveTo>
                  <a:pt x="0" y="1133010"/>
                </a:moveTo>
                <a:lnTo>
                  <a:pt x="575907" y="834478"/>
                </a:lnTo>
                <a:lnTo>
                  <a:pt x="1243490" y="578258"/>
                </a:lnTo>
                <a:lnTo>
                  <a:pt x="2026254" y="343194"/>
                </a:lnTo>
                <a:lnTo>
                  <a:pt x="2519889" y="211558"/>
                </a:lnTo>
                <a:lnTo>
                  <a:pt x="3161614" y="103428"/>
                </a:lnTo>
                <a:lnTo>
                  <a:pt x="3913820" y="25857"/>
                </a:lnTo>
                <a:lnTo>
                  <a:pt x="4642519" y="0"/>
                </a:lnTo>
                <a:lnTo>
                  <a:pt x="5044688" y="8986"/>
                </a:lnTo>
              </a:path>
            </a:pathLst>
          </a:custGeom>
          <a:solidFill>
            <a:schemeClr val="bg1"/>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23" name="Gerade Verbindung 22"/>
          <p:cNvCxnSpPr>
            <a:stCxn id="22" idx="0"/>
            <a:endCxn id="24" idx="2"/>
          </p:cNvCxnSpPr>
          <p:nvPr/>
        </p:nvCxnSpPr>
        <p:spPr>
          <a:xfrm flipV="1">
            <a:off x="661704" y="4100783"/>
            <a:ext cx="6727271" cy="47781"/>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Abgerundetes Rechteck 23"/>
          <p:cNvSpPr>
            <a:spLocks noChangeAspect="1"/>
          </p:cNvSpPr>
          <p:nvPr/>
        </p:nvSpPr>
        <p:spPr>
          <a:xfrm>
            <a:off x="7385927" y="4094687"/>
            <a:ext cx="6096" cy="609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black"/>
              </a:solidFill>
              <a:latin typeface="Arial"/>
            </a:endParaRPr>
          </a:p>
        </p:txBody>
      </p:sp>
      <p:sp>
        <p:nvSpPr>
          <p:cNvPr id="25" name="Freihandform 24"/>
          <p:cNvSpPr/>
          <p:nvPr/>
        </p:nvSpPr>
        <p:spPr>
          <a:xfrm>
            <a:off x="674239" y="4136027"/>
            <a:ext cx="6694631" cy="617436"/>
          </a:xfrm>
          <a:custGeom>
            <a:avLst/>
            <a:gdLst>
              <a:gd name="connsiteX0" fmla="*/ 0 w 5020973"/>
              <a:gd name="connsiteY0" fmla="*/ 0 h 463077"/>
              <a:gd name="connsiteX1" fmla="*/ 787466 w 5020973"/>
              <a:gd name="connsiteY1" fmla="*/ 131636 h 463077"/>
              <a:gd name="connsiteX2" fmla="*/ 1866411 w 5020973"/>
              <a:gd name="connsiteY2" fmla="*/ 272675 h 463077"/>
              <a:gd name="connsiteX3" fmla="*/ 2505786 w 5020973"/>
              <a:gd name="connsiteY3" fmla="*/ 340843 h 463077"/>
              <a:gd name="connsiteX4" fmla="*/ 3714016 w 5020973"/>
              <a:gd name="connsiteY4" fmla="*/ 432518 h 463077"/>
              <a:gd name="connsiteX5" fmla="*/ 4452118 w 5020973"/>
              <a:gd name="connsiteY5" fmla="*/ 453674 h 463077"/>
              <a:gd name="connsiteX6" fmla="*/ 4903441 w 5020973"/>
              <a:gd name="connsiteY6" fmla="*/ 463077 h 463077"/>
              <a:gd name="connsiteX7" fmla="*/ 5020973 w 5020973"/>
              <a:gd name="connsiteY7" fmla="*/ 458375 h 46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20973" h="463077">
                <a:moveTo>
                  <a:pt x="0" y="0"/>
                </a:moveTo>
                <a:lnTo>
                  <a:pt x="787466" y="131636"/>
                </a:lnTo>
                <a:lnTo>
                  <a:pt x="1866411" y="272675"/>
                </a:lnTo>
                <a:lnTo>
                  <a:pt x="2505786" y="340843"/>
                </a:lnTo>
                <a:lnTo>
                  <a:pt x="3714016" y="432518"/>
                </a:lnTo>
                <a:lnTo>
                  <a:pt x="4452118" y="453674"/>
                </a:lnTo>
                <a:lnTo>
                  <a:pt x="4903441" y="463077"/>
                </a:lnTo>
                <a:lnTo>
                  <a:pt x="5020973" y="458375"/>
                </a:lnTo>
              </a:path>
            </a:pathLst>
          </a:custGeom>
          <a:solidFill>
            <a:schemeClr val="bg1"/>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26" name="Textfeld 25"/>
          <p:cNvSpPr txBox="1"/>
          <p:nvPr/>
        </p:nvSpPr>
        <p:spPr>
          <a:xfrm rot="19560000">
            <a:off x="2032252" y="1925495"/>
            <a:ext cx="2672160" cy="461665"/>
          </a:xfrm>
          <a:prstGeom prst="rect">
            <a:avLst/>
          </a:prstGeom>
          <a:noFill/>
          <a:ln>
            <a:noFill/>
            <a:prstDash val="sysDash"/>
          </a:ln>
          <a:effectLst/>
        </p:spPr>
        <p:txBody>
          <a:bodyPr wrap="square" rtlCol="0">
            <a:spAutoFit/>
          </a:bodyPr>
          <a:lstStyle/>
          <a:p>
            <a:pPr algn="ctr" defTabSz="1219170"/>
            <a:r>
              <a:rPr lang="en-GB" sz="2400" dirty="0">
                <a:solidFill>
                  <a:srgbClr val="FF0000"/>
                </a:solidFill>
                <a:latin typeface="Arial"/>
              </a:rPr>
              <a:t>Predicted means</a:t>
            </a:r>
          </a:p>
        </p:txBody>
      </p:sp>
      <p:sp>
        <p:nvSpPr>
          <p:cNvPr id="27" name="Textfeld 26"/>
          <p:cNvSpPr txBox="1"/>
          <p:nvPr/>
        </p:nvSpPr>
        <p:spPr>
          <a:xfrm>
            <a:off x="562663" y="1005765"/>
            <a:ext cx="3379640" cy="535531"/>
          </a:xfrm>
          <a:prstGeom prst="rect">
            <a:avLst/>
          </a:prstGeom>
          <a:noFill/>
          <a:ln>
            <a:noFill/>
            <a:prstDash val="sysDash"/>
          </a:ln>
          <a:effectLst/>
        </p:spPr>
        <p:txBody>
          <a:bodyPr wrap="square" rtlCol="0">
            <a:spAutoFit/>
          </a:bodyPr>
          <a:lstStyle>
            <a:defPPr>
              <a:defRPr lang="en-US"/>
            </a:defPPr>
            <a:lvl1pPr algn="ctr"/>
          </a:lstStyle>
          <a:p>
            <a:pPr algn="l" defTabSz="1219170">
              <a:lnSpc>
                <a:spcPct val="60000"/>
              </a:lnSpc>
            </a:pPr>
            <a:r>
              <a:rPr lang="en-GB" sz="2400" dirty="0">
                <a:solidFill>
                  <a:prstClr val="black"/>
                </a:solidFill>
                <a:latin typeface="Arial"/>
              </a:rPr>
              <a:t>Best-possible value</a:t>
            </a:r>
          </a:p>
          <a:p>
            <a:pPr algn="l" defTabSz="1219170">
              <a:lnSpc>
                <a:spcPct val="60000"/>
              </a:lnSpc>
            </a:pPr>
            <a:r>
              <a:rPr lang="en-GB" sz="2400" dirty="0">
                <a:solidFill>
                  <a:prstClr val="black"/>
                </a:solidFill>
                <a:latin typeface="Arial" panose="020B0604020202020204" pitchFamily="34" charset="0"/>
                <a:cs typeface="Arial" panose="020B0604020202020204" pitchFamily="34" charset="0"/>
              </a:rPr>
              <a:t>►</a:t>
            </a:r>
            <a:endParaRPr lang="en-GB" sz="2400" dirty="0">
              <a:solidFill>
                <a:prstClr val="black"/>
              </a:solidFill>
              <a:latin typeface="Arial"/>
            </a:endParaRPr>
          </a:p>
        </p:txBody>
      </p:sp>
      <p:sp>
        <p:nvSpPr>
          <p:cNvPr id="29" name="Textfeld 28"/>
          <p:cNvSpPr txBox="1"/>
          <p:nvPr/>
        </p:nvSpPr>
        <p:spPr>
          <a:xfrm>
            <a:off x="720928" y="1739181"/>
            <a:ext cx="1589033" cy="461665"/>
          </a:xfrm>
          <a:prstGeom prst="rect">
            <a:avLst/>
          </a:prstGeom>
          <a:solidFill>
            <a:schemeClr val="bg1"/>
          </a:solidFill>
          <a:ln w="12700">
            <a:solidFill>
              <a:srgbClr val="FF0000"/>
            </a:solidFill>
            <a:prstDash val="solid"/>
          </a:ln>
          <a:effectLst>
            <a:outerShdw blurRad="50800" dist="38100" dir="2700000" algn="tl" rotWithShape="0">
              <a:prstClr val="black">
                <a:alpha val="40000"/>
              </a:prstClr>
            </a:outerShdw>
          </a:effectLst>
        </p:spPr>
        <p:txBody>
          <a:bodyPr wrap="square" rtlCol="0">
            <a:spAutoFit/>
          </a:bodyPr>
          <a:lstStyle>
            <a:defPPr>
              <a:defRPr lang="en-US"/>
            </a:defPPr>
            <a:lvl1pPr algn="ctr"/>
          </a:lstStyle>
          <a:p>
            <a:pPr defTabSz="1219170"/>
            <a:r>
              <a:rPr lang="en-GB" sz="2400" dirty="0">
                <a:solidFill>
                  <a:srgbClr val="FF0000"/>
                </a:solidFill>
                <a:latin typeface="Arial"/>
              </a:rPr>
              <a:t>Selected</a:t>
            </a:r>
          </a:p>
        </p:txBody>
      </p:sp>
      <p:sp>
        <p:nvSpPr>
          <p:cNvPr id="30" name="Textfeld 29"/>
          <p:cNvSpPr txBox="1"/>
          <p:nvPr/>
        </p:nvSpPr>
        <p:spPr>
          <a:xfrm>
            <a:off x="720928" y="4657961"/>
            <a:ext cx="1589033" cy="461665"/>
          </a:xfrm>
          <a:prstGeom prst="rect">
            <a:avLst/>
          </a:prstGeom>
          <a:solidFill>
            <a:schemeClr val="bg1"/>
          </a:solidFill>
          <a:ln w="12700">
            <a:solidFill>
              <a:schemeClr val="tx1"/>
            </a:solidFill>
            <a:prstDash val="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Control</a:t>
            </a:r>
          </a:p>
        </p:txBody>
      </p:sp>
      <p:sp>
        <p:nvSpPr>
          <p:cNvPr id="31" name="Textfeld 30"/>
          <p:cNvSpPr txBox="1"/>
          <p:nvPr/>
        </p:nvSpPr>
        <p:spPr>
          <a:xfrm rot="20467163">
            <a:off x="4619709" y="1406528"/>
            <a:ext cx="95171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a:t>
            </a:r>
          </a:p>
        </p:txBody>
      </p:sp>
      <p:sp>
        <p:nvSpPr>
          <p:cNvPr id="32" name="Textfeld 31"/>
          <p:cNvSpPr txBox="1"/>
          <p:nvPr/>
        </p:nvSpPr>
        <p:spPr>
          <a:xfrm rot="20851690">
            <a:off x="5076533" y="1722658"/>
            <a:ext cx="1005303"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N&lt;∞</a:t>
            </a:r>
          </a:p>
        </p:txBody>
      </p:sp>
      <p:sp>
        <p:nvSpPr>
          <p:cNvPr id="33" name="Textfeld 32"/>
          <p:cNvSpPr txBox="1"/>
          <p:nvPr/>
        </p:nvSpPr>
        <p:spPr>
          <a:xfrm rot="21329978">
            <a:off x="5406023" y="2301748"/>
            <a:ext cx="929751"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N&lt;∞</a:t>
            </a:r>
          </a:p>
        </p:txBody>
      </p:sp>
      <p:sp>
        <p:nvSpPr>
          <p:cNvPr id="34" name="Textfeld 33"/>
          <p:cNvSpPr txBox="1"/>
          <p:nvPr/>
        </p:nvSpPr>
        <p:spPr>
          <a:xfrm>
            <a:off x="5391944" y="3601308"/>
            <a:ext cx="1920621" cy="523220"/>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N</a:t>
            </a:r>
            <a:r>
              <a:rPr lang="en-US" sz="2400" dirty="0">
                <a:solidFill>
                  <a:prstClr val="black"/>
                </a:solidFill>
                <a:latin typeface="Arial"/>
              </a:rPr>
              <a:t>≤</a:t>
            </a:r>
            <a:r>
              <a:rPr lang="en-GB" sz="2800" dirty="0">
                <a:solidFill>
                  <a:prstClr val="black"/>
                </a:solidFill>
                <a:latin typeface="Arial"/>
              </a:rPr>
              <a:t>∞</a:t>
            </a:r>
          </a:p>
        </p:txBody>
      </p:sp>
      <p:sp>
        <p:nvSpPr>
          <p:cNvPr id="35" name="Textfeld 34"/>
          <p:cNvSpPr txBox="1"/>
          <p:nvPr/>
        </p:nvSpPr>
        <p:spPr>
          <a:xfrm rot="120000">
            <a:off x="5227114" y="4673350"/>
            <a:ext cx="1954292"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Inbr. Depr.</a:t>
            </a:r>
            <a:endParaRPr lang="en-GB" sz="2800" dirty="0">
              <a:solidFill>
                <a:prstClr val="black"/>
              </a:solidFill>
              <a:latin typeface="Arial"/>
            </a:endParaRPr>
          </a:p>
        </p:txBody>
      </p:sp>
      <p:sp>
        <p:nvSpPr>
          <p:cNvPr id="36" name="Textfeld 35"/>
          <p:cNvSpPr txBox="1"/>
          <p:nvPr/>
        </p:nvSpPr>
        <p:spPr>
          <a:xfrm>
            <a:off x="3793327" y="2200041"/>
            <a:ext cx="820352"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Drift</a:t>
            </a:r>
            <a:endParaRPr lang="en-GB" sz="2800" dirty="0">
              <a:solidFill>
                <a:prstClr val="black"/>
              </a:solidFill>
              <a:latin typeface="Arial"/>
            </a:endParaRPr>
          </a:p>
        </p:txBody>
      </p:sp>
      <p:sp>
        <p:nvSpPr>
          <p:cNvPr id="37" name="Textfeld 36"/>
          <p:cNvSpPr txBox="1"/>
          <p:nvPr/>
        </p:nvSpPr>
        <p:spPr>
          <a:xfrm rot="210147">
            <a:off x="5421896" y="4320015"/>
            <a:ext cx="1860721" cy="523220"/>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N</a:t>
            </a:r>
            <a:r>
              <a:rPr lang="en-US" sz="2400" dirty="0">
                <a:solidFill>
                  <a:prstClr val="black"/>
                </a:solidFill>
                <a:latin typeface="Arial"/>
              </a:rPr>
              <a:t>&lt;</a:t>
            </a:r>
            <a:r>
              <a:rPr lang="en-GB" sz="2800" dirty="0">
                <a:solidFill>
                  <a:prstClr val="black"/>
                </a:solidFill>
                <a:latin typeface="Arial"/>
              </a:rPr>
              <a:t>∞</a:t>
            </a:r>
          </a:p>
        </p:txBody>
      </p:sp>
      <p:sp>
        <p:nvSpPr>
          <p:cNvPr id="40" name="Textfeld 39"/>
          <p:cNvSpPr txBox="1"/>
          <p:nvPr/>
        </p:nvSpPr>
        <p:spPr>
          <a:xfrm>
            <a:off x="2827871" y="4094687"/>
            <a:ext cx="547511" cy="461665"/>
          </a:xfrm>
          <a:prstGeom prst="rect">
            <a:avLst/>
          </a:prstGeom>
          <a:noFill/>
          <a:ln>
            <a:noFill/>
            <a:prstDash val="sysDash"/>
          </a:ln>
          <a:effectLst/>
        </p:spPr>
        <p:txBody>
          <a:bodyPr wrap="square" rtlCol="0">
            <a:spAutoFit/>
          </a:bodyPr>
          <a:lstStyle/>
          <a:p>
            <a:pPr algn="ctr" defTabSz="1219170"/>
            <a:r>
              <a:rPr lang="en-GB" sz="2400" dirty="0" err="1">
                <a:solidFill>
                  <a:prstClr val="black"/>
                </a:solidFill>
                <a:latin typeface="Arial"/>
              </a:rPr>
              <a:t>F’</a:t>
            </a:r>
            <a:r>
              <a:rPr lang="en-GB" sz="2400" baseline="-25000" dirty="0" err="1">
                <a:solidFill>
                  <a:prstClr val="black"/>
                </a:solidFill>
                <a:latin typeface="Arial"/>
              </a:rPr>
              <a:t>i</a:t>
            </a:r>
            <a:endParaRPr lang="en-GB" sz="2800" baseline="-25000" dirty="0">
              <a:solidFill>
                <a:prstClr val="black"/>
              </a:solidFill>
              <a:latin typeface="Arial"/>
            </a:endParaRPr>
          </a:p>
        </p:txBody>
      </p:sp>
      <p:sp>
        <p:nvSpPr>
          <p:cNvPr id="41" name="Textfeld 40"/>
          <p:cNvSpPr txBox="1"/>
          <p:nvPr/>
        </p:nvSpPr>
        <p:spPr>
          <a:xfrm>
            <a:off x="2262028" y="3243798"/>
            <a:ext cx="1324845" cy="461665"/>
          </a:xfrm>
          <a:prstGeom prst="rect">
            <a:avLst/>
          </a:prstGeom>
          <a:noFill/>
          <a:ln>
            <a:noFill/>
            <a:prstDash val="sysDash"/>
          </a:ln>
          <a:effectLst/>
        </p:spPr>
        <p:txBody>
          <a:bodyPr wrap="square" rtlCol="0">
            <a:spAutoFit/>
          </a:bodyPr>
          <a:lstStyle/>
          <a:p>
            <a:pPr algn="ctr" defTabSz="1219170"/>
            <a:r>
              <a:rPr lang="de-DE" sz="2400" dirty="0">
                <a:solidFill>
                  <a:prstClr val="black"/>
                </a:solidFill>
                <a:effectLst>
                  <a:outerShdw blurRad="38100" dist="38100" dir="2700000" algn="tl">
                    <a:srgbClr val="000000">
                      <a:alpha val="43137"/>
                    </a:srgbClr>
                  </a:outerShdw>
                </a:effectLst>
                <a:latin typeface="Arial"/>
                <a:cs typeface="Arial"/>
              </a:rPr>
              <a:t>G</a:t>
            </a:r>
            <a:endParaRPr lang="en-GB" sz="2800" baseline="-25000" dirty="0">
              <a:solidFill>
                <a:prstClr val="black"/>
              </a:solidFill>
              <a:effectLst>
                <a:outerShdw blurRad="38100" dist="38100" dir="2700000" algn="tl">
                  <a:srgbClr val="000000">
                    <a:alpha val="43137"/>
                  </a:srgbClr>
                </a:outerShdw>
              </a:effectLst>
              <a:latin typeface="Arial"/>
            </a:endParaRPr>
          </a:p>
        </p:txBody>
      </p:sp>
      <p:sp>
        <p:nvSpPr>
          <p:cNvPr id="43" name="Textfeld 42"/>
          <p:cNvSpPr txBox="1"/>
          <p:nvPr/>
        </p:nvSpPr>
        <p:spPr>
          <a:xfrm rot="21384365">
            <a:off x="5086957" y="2585044"/>
            <a:ext cx="2005535" cy="461665"/>
          </a:xfrm>
          <a:prstGeom prst="rect">
            <a:avLst/>
          </a:prstGeom>
          <a:noFill/>
          <a:ln>
            <a:noFill/>
            <a:prstDash val="sysDash"/>
          </a:ln>
          <a:effectLst/>
        </p:spPr>
        <p:txBody>
          <a:bodyPr wrap="square" rtlCol="0">
            <a:spAutoFit/>
          </a:bodyPr>
          <a:lstStyle>
            <a:defPPr>
              <a:defRPr lang="en-US"/>
            </a:defPPr>
            <a:lvl1pPr algn="ctr">
              <a:defRPr>
                <a:solidFill>
                  <a:srgbClr val="FF0000"/>
                </a:solidFill>
              </a:defRPr>
            </a:lvl1pPr>
          </a:lstStyle>
          <a:p>
            <a:pPr defTabSz="1219170"/>
            <a:r>
              <a:rPr lang="en-GB" sz="2400" dirty="0">
                <a:latin typeface="Arial"/>
              </a:rPr>
              <a:t>Inbr. Depr.</a:t>
            </a:r>
          </a:p>
        </p:txBody>
      </p:sp>
      <p:sp>
        <p:nvSpPr>
          <p:cNvPr id="44" name="Textfeld 43"/>
          <p:cNvSpPr txBox="1"/>
          <p:nvPr/>
        </p:nvSpPr>
        <p:spPr>
          <a:xfrm rot="16200000">
            <a:off x="-1824118" y="3422500"/>
            <a:ext cx="4452735" cy="461665"/>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a:rPr>
              <a:t>Expected Population means</a:t>
            </a:r>
          </a:p>
        </p:txBody>
      </p:sp>
      <p:cxnSp>
        <p:nvCxnSpPr>
          <p:cNvPr id="45" name="Gerade Verbindung 44"/>
          <p:cNvCxnSpPr/>
          <p:nvPr/>
        </p:nvCxnSpPr>
        <p:spPr>
          <a:xfrm>
            <a:off x="3588500" y="1312122"/>
            <a:ext cx="0" cy="445498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46" name="Geschweifte Klammer links 45"/>
          <p:cNvSpPr/>
          <p:nvPr/>
        </p:nvSpPr>
        <p:spPr>
          <a:xfrm>
            <a:off x="3230054" y="2200041"/>
            <a:ext cx="358447" cy="1924633"/>
          </a:xfrm>
          <a:prstGeom prst="leftBrace">
            <a:avLst>
              <a:gd name="adj1" fmla="val 8333"/>
              <a:gd name="adj2" fmla="val 6703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7" name="Geschweifte Klammer links 46"/>
          <p:cNvSpPr/>
          <p:nvPr/>
        </p:nvSpPr>
        <p:spPr>
          <a:xfrm flipH="1">
            <a:off x="3588500" y="2200040"/>
            <a:ext cx="307240" cy="531691"/>
          </a:xfrm>
          <a:prstGeom prst="leftBrace">
            <a:avLst>
              <a:gd name="adj1" fmla="val 10005"/>
              <a:gd name="adj2" fmla="val 4089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8" name="Geschweifte Klammer links 47"/>
          <p:cNvSpPr/>
          <p:nvPr/>
        </p:nvSpPr>
        <p:spPr>
          <a:xfrm flipH="1">
            <a:off x="3588500" y="2725453"/>
            <a:ext cx="307240" cy="297936"/>
          </a:xfrm>
          <a:prstGeom prst="leftBrace">
            <a:avLst>
              <a:gd name="adj1" fmla="val 8333"/>
              <a:gd name="adj2" fmla="val 40895"/>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sp>
        <p:nvSpPr>
          <p:cNvPr id="49" name="Textfeld 48"/>
          <p:cNvSpPr txBox="1"/>
          <p:nvPr/>
        </p:nvSpPr>
        <p:spPr>
          <a:xfrm>
            <a:off x="3793327" y="2609693"/>
            <a:ext cx="547511" cy="461665"/>
          </a:xfrm>
          <a:prstGeom prst="rect">
            <a:avLst/>
          </a:prstGeom>
          <a:noFill/>
          <a:ln>
            <a:noFill/>
            <a:prstDash val="sysDash"/>
          </a:ln>
          <a:effectLst/>
        </p:spPr>
        <p:txBody>
          <a:bodyPr wrap="square" rtlCol="0">
            <a:spAutoFit/>
          </a:bodyPr>
          <a:lstStyle/>
          <a:p>
            <a:pPr algn="ctr" defTabSz="1219170"/>
            <a:r>
              <a:rPr lang="en-GB" sz="2400" dirty="0">
                <a:solidFill>
                  <a:prstClr val="black"/>
                </a:solidFill>
                <a:latin typeface="Arial"/>
              </a:rPr>
              <a:t>F</a:t>
            </a:r>
            <a:r>
              <a:rPr lang="en-GB" sz="2400" baseline="-25000" dirty="0">
                <a:solidFill>
                  <a:prstClr val="black"/>
                </a:solidFill>
                <a:latin typeface="Arial"/>
              </a:rPr>
              <a:t>i</a:t>
            </a:r>
            <a:endParaRPr lang="en-GB" sz="2800" baseline="-25000" dirty="0">
              <a:solidFill>
                <a:prstClr val="black"/>
              </a:solidFill>
              <a:latin typeface="Arial"/>
            </a:endParaRPr>
          </a:p>
        </p:txBody>
      </p:sp>
      <p:sp>
        <p:nvSpPr>
          <p:cNvPr id="51" name="Geschweifte Klammer links 50"/>
          <p:cNvSpPr/>
          <p:nvPr/>
        </p:nvSpPr>
        <p:spPr>
          <a:xfrm>
            <a:off x="3230054" y="4124674"/>
            <a:ext cx="358447" cy="460860"/>
          </a:xfrm>
          <a:prstGeom prst="leftBrace">
            <a:avLst>
              <a:gd name="adj1" fmla="val 8333"/>
              <a:gd name="adj2" fmla="val 47027"/>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1219170"/>
            <a:endParaRPr lang="en-GB" sz="2400">
              <a:solidFill>
                <a:prstClr val="black"/>
              </a:solidFill>
              <a:latin typeface="Arial"/>
            </a:endParaRPr>
          </a:p>
        </p:txBody>
      </p:sp>
      <p:grpSp>
        <p:nvGrpSpPr>
          <p:cNvPr id="58" name="Gruppieren 57"/>
          <p:cNvGrpSpPr/>
          <p:nvPr/>
        </p:nvGrpSpPr>
        <p:grpSpPr>
          <a:xfrm>
            <a:off x="516100" y="5343270"/>
            <a:ext cx="7373760" cy="1210141"/>
            <a:chOff x="885120" y="4007453"/>
            <a:chExt cx="5530320" cy="907606"/>
          </a:xfrm>
        </p:grpSpPr>
        <p:sp>
          <p:nvSpPr>
            <p:cNvPr id="7" name="Textfeld 6"/>
            <p:cNvSpPr txBox="1"/>
            <p:nvPr/>
          </p:nvSpPr>
          <p:spPr>
            <a:xfrm>
              <a:off x="885120" y="4290542"/>
              <a:ext cx="460860" cy="346249"/>
            </a:xfrm>
            <a:prstGeom prst="rect">
              <a:avLst/>
            </a:prstGeom>
            <a:noFill/>
          </p:spPr>
          <p:txBody>
            <a:bodyPr wrap="square" rtlCol="0">
              <a:spAutoFit/>
            </a:bodyPr>
            <a:lstStyle/>
            <a:p>
              <a:pPr defTabSz="1219170"/>
              <a:r>
                <a:rPr lang="en-GB" sz="2400" dirty="0">
                  <a:solidFill>
                    <a:srgbClr val="0000FF"/>
                  </a:solidFill>
                  <a:latin typeface="Arial"/>
                </a:rPr>
                <a:t>0</a:t>
              </a:r>
            </a:p>
          </p:txBody>
        </p:sp>
        <p:sp>
          <p:nvSpPr>
            <p:cNvPr id="8" name="Textfeld 7"/>
            <p:cNvSpPr txBox="1"/>
            <p:nvPr/>
          </p:nvSpPr>
          <p:spPr>
            <a:xfrm>
              <a:off x="1269170" y="4299975"/>
              <a:ext cx="460860" cy="346249"/>
            </a:xfrm>
            <a:prstGeom prst="rect">
              <a:avLst/>
            </a:prstGeom>
            <a:noFill/>
          </p:spPr>
          <p:txBody>
            <a:bodyPr wrap="square" rtlCol="0">
              <a:spAutoFit/>
            </a:bodyPr>
            <a:lstStyle/>
            <a:p>
              <a:pPr defTabSz="1219170"/>
              <a:r>
                <a:rPr lang="en-GB" sz="2400" dirty="0">
                  <a:solidFill>
                    <a:srgbClr val="0000FF"/>
                  </a:solidFill>
                  <a:latin typeface="Arial"/>
                </a:rPr>
                <a:t>1</a:t>
              </a:r>
            </a:p>
          </p:txBody>
        </p:sp>
        <p:sp>
          <p:nvSpPr>
            <p:cNvPr id="9" name="Textfeld 8"/>
            <p:cNvSpPr txBox="1"/>
            <p:nvPr/>
          </p:nvSpPr>
          <p:spPr>
            <a:xfrm>
              <a:off x="2958990" y="4261570"/>
              <a:ext cx="460860" cy="346249"/>
            </a:xfrm>
            <a:prstGeom prst="rect">
              <a:avLst/>
            </a:prstGeom>
            <a:noFill/>
          </p:spPr>
          <p:txBody>
            <a:bodyPr wrap="square" rtlCol="0">
              <a:spAutoFit/>
            </a:bodyPr>
            <a:lstStyle/>
            <a:p>
              <a:pPr defTabSz="1219170"/>
              <a:r>
                <a:rPr lang="en-GB" sz="2400" dirty="0">
                  <a:solidFill>
                    <a:srgbClr val="0000FF"/>
                  </a:solidFill>
                  <a:latin typeface="Arial"/>
                </a:rPr>
                <a:t>t-1</a:t>
              </a:r>
            </a:p>
          </p:txBody>
        </p:sp>
        <p:sp>
          <p:nvSpPr>
            <p:cNvPr id="11" name="Textfeld 10"/>
            <p:cNvSpPr txBox="1"/>
            <p:nvPr/>
          </p:nvSpPr>
          <p:spPr>
            <a:xfrm>
              <a:off x="3419850" y="4261570"/>
              <a:ext cx="460860" cy="346249"/>
            </a:xfrm>
            <a:prstGeom prst="rect">
              <a:avLst/>
            </a:prstGeom>
            <a:noFill/>
          </p:spPr>
          <p:txBody>
            <a:bodyPr wrap="square" rtlCol="0">
              <a:spAutoFit/>
            </a:bodyPr>
            <a:lstStyle/>
            <a:p>
              <a:pPr defTabSz="1219170"/>
              <a:r>
                <a:rPr lang="en-GB" sz="2400" dirty="0">
                  <a:solidFill>
                    <a:srgbClr val="0000FF"/>
                  </a:solidFill>
                  <a:latin typeface="Arial"/>
                </a:rPr>
                <a:t>t</a:t>
              </a:r>
            </a:p>
          </p:txBody>
        </p:sp>
        <p:sp>
          <p:nvSpPr>
            <p:cNvPr id="12" name="Textfeld 11"/>
            <p:cNvSpPr txBox="1"/>
            <p:nvPr/>
          </p:nvSpPr>
          <p:spPr>
            <a:xfrm>
              <a:off x="5800960" y="4261570"/>
              <a:ext cx="614480" cy="407756"/>
            </a:xfrm>
            <a:prstGeom prst="rect">
              <a:avLst/>
            </a:prstGeom>
            <a:noFill/>
          </p:spPr>
          <p:txBody>
            <a:bodyPr wrap="square" rtlCol="0">
              <a:spAutoFit/>
            </a:bodyPr>
            <a:lstStyle/>
            <a:p>
              <a:pPr defTabSz="1219170"/>
              <a:r>
                <a:rPr lang="en-GB" sz="2933" dirty="0">
                  <a:solidFill>
                    <a:srgbClr val="0000FF"/>
                  </a:solidFill>
                  <a:latin typeface="Arial"/>
                </a:rPr>
                <a:t>∞</a:t>
              </a:r>
            </a:p>
          </p:txBody>
        </p:sp>
        <p:sp>
          <p:nvSpPr>
            <p:cNvPr id="28" name="Textfeld 27"/>
            <p:cNvSpPr txBox="1"/>
            <p:nvPr/>
          </p:nvSpPr>
          <p:spPr>
            <a:xfrm>
              <a:off x="923525" y="4007453"/>
              <a:ext cx="2803565" cy="346249"/>
            </a:xfrm>
            <a:prstGeom prst="rect">
              <a:avLst/>
            </a:prstGeom>
            <a:noFill/>
            <a:ln>
              <a:noFill/>
              <a:prstDash val="sysDash"/>
            </a:ln>
            <a:effectLst/>
          </p:spPr>
          <p:txBody>
            <a:bodyPr wrap="square" rtlCol="0">
              <a:spAutoFit/>
            </a:bodyPr>
            <a:lstStyle/>
            <a:p>
              <a:pPr defTabSz="1219170"/>
              <a:r>
                <a:rPr lang="en-GB" sz="2400" dirty="0">
                  <a:solidFill>
                    <a:prstClr val="black"/>
                  </a:solidFill>
                  <a:latin typeface="Arial"/>
                  <a:cs typeface="Arial"/>
                </a:rPr>
                <a:t>◄</a:t>
              </a:r>
              <a:r>
                <a:rPr lang="en-GB" sz="2400" dirty="0">
                  <a:solidFill>
                    <a:prstClr val="black"/>
                  </a:solidFill>
                  <a:latin typeface="Arial"/>
                </a:rPr>
                <a:t>Lowest-possible value</a:t>
              </a:r>
            </a:p>
          </p:txBody>
        </p:sp>
        <p:sp>
          <p:nvSpPr>
            <p:cNvPr id="42" name="Textfeld 41"/>
            <p:cNvSpPr txBox="1"/>
            <p:nvPr/>
          </p:nvSpPr>
          <p:spPr>
            <a:xfrm>
              <a:off x="2038111" y="4568810"/>
              <a:ext cx="2994749" cy="346249"/>
            </a:xfrm>
            <a:prstGeom prst="rect">
              <a:avLst/>
            </a:prstGeom>
            <a:solidFill>
              <a:schemeClr val="bg1"/>
            </a:solidFill>
            <a:ln>
              <a:noFill/>
              <a:prstDash val="sysDash"/>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srgbClr val="0000FF"/>
                  </a:solidFill>
                  <a:latin typeface="Arial"/>
                </a:rPr>
                <a:t>Generations of selection</a:t>
              </a:r>
            </a:p>
          </p:txBody>
        </p:sp>
        <p:cxnSp>
          <p:nvCxnSpPr>
            <p:cNvPr id="53" name="Gerade Verbindung 52"/>
            <p:cNvCxnSpPr/>
            <p:nvPr/>
          </p:nvCxnSpPr>
          <p:spPr>
            <a:xfrm>
              <a:off x="3535065"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4" name="Gerade Verbindung 53"/>
            <p:cNvCxnSpPr/>
            <p:nvPr/>
          </p:nvCxnSpPr>
          <p:spPr>
            <a:xfrm>
              <a:off x="14227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p:nvPr/>
          </p:nvCxnSpPr>
          <p:spPr>
            <a:xfrm>
              <a:off x="6031390" y="4223165"/>
              <a:ext cx="0" cy="115215"/>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a:xfrm>
              <a:off x="1003724" y="4338380"/>
              <a:ext cx="5023324" cy="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grpSp>
      <p:cxnSp>
        <p:nvCxnSpPr>
          <p:cNvPr id="59" name="Gerade Verbindung 58"/>
          <p:cNvCxnSpPr/>
          <p:nvPr/>
        </p:nvCxnSpPr>
        <p:spPr>
          <a:xfrm>
            <a:off x="669720" y="5630887"/>
            <a:ext cx="0" cy="153620"/>
          </a:xfrm>
          <a:prstGeom prst="line">
            <a:avLst/>
          </a:prstGeom>
          <a:ln w="19050">
            <a:solidFill>
              <a:srgbClr val="0000FF"/>
            </a:solidFill>
          </a:ln>
        </p:spPr>
        <p:style>
          <a:lnRef idx="1">
            <a:schemeClr val="accent1"/>
          </a:lnRef>
          <a:fillRef idx="0">
            <a:schemeClr val="accent1"/>
          </a:fillRef>
          <a:effectRef idx="0">
            <a:schemeClr val="accent1"/>
          </a:effectRef>
          <a:fontRef idx="minor">
            <a:schemeClr val="tx1"/>
          </a:fontRef>
        </p:style>
      </p:cxnSp>
      <p:sp>
        <p:nvSpPr>
          <p:cNvPr id="60" name="Textfeld 59"/>
          <p:cNvSpPr txBox="1"/>
          <p:nvPr/>
        </p:nvSpPr>
        <p:spPr>
          <a:xfrm>
            <a:off x="7939440" y="510220"/>
            <a:ext cx="4147741" cy="61555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200" dirty="0">
                <a:solidFill>
                  <a:prstClr val="black"/>
                </a:solidFill>
                <a:latin typeface="Arial"/>
              </a:rPr>
              <a:t>With N=∞ </a:t>
            </a:r>
            <a:r>
              <a:rPr lang="en-GB" sz="2200" dirty="0">
                <a:solidFill>
                  <a:srgbClr val="FF0000"/>
                </a:solidFill>
                <a:latin typeface="Arial"/>
              </a:rPr>
              <a:t>(2)</a:t>
            </a:r>
            <a:r>
              <a:rPr lang="en-GB" sz="2200" dirty="0">
                <a:solidFill>
                  <a:prstClr val="black"/>
                </a:solidFill>
                <a:latin typeface="Arial"/>
              </a:rPr>
              <a:t>, even the se-</a:t>
            </a:r>
            <a:r>
              <a:rPr lang="en-GB" sz="2200" dirty="0" err="1">
                <a:solidFill>
                  <a:prstClr val="black"/>
                </a:solidFill>
                <a:latin typeface="Arial"/>
              </a:rPr>
              <a:t>lected</a:t>
            </a:r>
            <a:r>
              <a:rPr lang="en-GB" sz="2200" dirty="0">
                <a:solidFill>
                  <a:prstClr val="black"/>
                </a:solidFill>
                <a:latin typeface="Arial"/>
              </a:rPr>
              <a:t> fraction is N=∞ and hence even rare alleles will not be lost by Drift – and even rare ‘good’ alleles will be ultimately fixed. Metabolic and </a:t>
            </a:r>
            <a:r>
              <a:rPr lang="en-GB" sz="2200" dirty="0" err="1">
                <a:solidFill>
                  <a:prstClr val="black"/>
                </a:solidFill>
                <a:latin typeface="Arial"/>
              </a:rPr>
              <a:t>physiolo-gical</a:t>
            </a:r>
            <a:r>
              <a:rPr lang="en-GB" sz="2200" dirty="0">
                <a:solidFill>
                  <a:prstClr val="black"/>
                </a:solidFill>
                <a:latin typeface="Arial"/>
              </a:rPr>
              <a:t> changes between low and high performance and </a:t>
            </a:r>
            <a:r>
              <a:rPr lang="en-GB" sz="2200" dirty="0" err="1">
                <a:solidFill>
                  <a:prstClr val="black"/>
                </a:solidFill>
                <a:latin typeface="Arial"/>
              </a:rPr>
              <a:t>conse-quential</a:t>
            </a:r>
            <a:r>
              <a:rPr lang="en-GB" sz="2200" dirty="0">
                <a:solidFill>
                  <a:prstClr val="black"/>
                </a:solidFill>
                <a:latin typeface="Arial"/>
              </a:rPr>
              <a:t> changes of allele effects are ignored here. Instead, a constant</a:t>
            </a:r>
            <a:r>
              <a:rPr lang="en-GB" sz="2200" dirty="0">
                <a:solidFill>
                  <a:prstClr val="white">
                    <a:lumMod val="50000"/>
                  </a:prstClr>
                </a:solidFill>
                <a:effectLst>
                  <a:outerShdw blurRad="38100" dist="38100" dir="2700000" algn="tl">
                    <a:srgbClr val="000000">
                      <a:alpha val="43137"/>
                    </a:srgbClr>
                  </a:outerShdw>
                </a:effectLst>
                <a:latin typeface="Arial"/>
              </a:rPr>
              <a:t>*</a:t>
            </a:r>
            <a:r>
              <a:rPr lang="en-GB" sz="2200" dirty="0">
                <a:solidFill>
                  <a:prstClr val="black"/>
                </a:solidFill>
                <a:latin typeface="Arial"/>
              </a:rPr>
              <a:t> effect of each allele through all generation is assumed.</a:t>
            </a:r>
            <a:endParaRPr lang="en-GB" sz="1200" dirty="0">
              <a:solidFill>
                <a:prstClr val="black"/>
              </a:solidFill>
              <a:latin typeface="Arial"/>
            </a:endParaRPr>
          </a:p>
          <a:p>
            <a:pPr defTabSz="1219170"/>
            <a:endParaRPr lang="en-GB" sz="1200" dirty="0">
              <a:solidFill>
                <a:prstClr val="black"/>
              </a:solidFill>
              <a:latin typeface="Arial"/>
            </a:endParaRPr>
          </a:p>
          <a:p>
            <a:pPr defTabSz="1219170"/>
            <a:r>
              <a:rPr lang="en-GB" sz="1600" dirty="0">
                <a:solidFill>
                  <a:prstClr val="white">
                    <a:lumMod val="50000"/>
                  </a:prstClr>
                </a:solidFill>
                <a:latin typeface="Arial"/>
              </a:rPr>
              <a:t>*</a:t>
            </a:r>
            <a:r>
              <a:rPr lang="en-GB" sz="1600" dirty="0">
                <a:solidFill>
                  <a:prstClr val="white">
                    <a:lumMod val="50000"/>
                  </a:prstClr>
                </a:solidFill>
                <a:latin typeface="Arial"/>
                <a:cs typeface="Arial"/>
              </a:rPr>
              <a:t>α = f(p); UNPLAB-QuGen_Ch-6[</a:t>
            </a:r>
            <a:r>
              <a:rPr lang="en-GB" sz="1600" dirty="0" err="1">
                <a:solidFill>
                  <a:prstClr val="white">
                    <a:lumMod val="50000"/>
                  </a:prstClr>
                </a:solidFill>
                <a:latin typeface="Arial"/>
                <a:cs typeface="Arial"/>
              </a:rPr>
              <a:t>StatMod</a:t>
            </a:r>
            <a:r>
              <a:rPr lang="en-GB" sz="1600" dirty="0">
                <a:solidFill>
                  <a:prstClr val="white">
                    <a:lumMod val="50000"/>
                  </a:prstClr>
                </a:solidFill>
                <a:latin typeface="Arial"/>
                <a:cs typeface="Arial"/>
              </a:rPr>
              <a:t> I] page 20. Yet, this is not what is discussed </a:t>
            </a:r>
            <a:r>
              <a:rPr lang="en-GB" sz="1600" dirty="0">
                <a:latin typeface="Arial"/>
                <a:cs typeface="Arial"/>
              </a:rPr>
              <a:t>here</a:t>
            </a:r>
            <a:r>
              <a:rPr lang="en-GB" sz="1600" dirty="0">
                <a:solidFill>
                  <a:prstClr val="white">
                    <a:lumMod val="50000"/>
                  </a:prstClr>
                </a:solidFill>
                <a:latin typeface="Arial"/>
                <a:cs typeface="Arial"/>
              </a:rPr>
              <a:t>. Instead I was here concerned about the effect of allele frequency change at </a:t>
            </a:r>
            <a:r>
              <a:rPr lang="en-GB" sz="1600" dirty="0">
                <a:latin typeface="Arial"/>
                <a:cs typeface="Arial"/>
              </a:rPr>
              <a:t>other</a:t>
            </a:r>
            <a:r>
              <a:rPr lang="en-GB" sz="1600" dirty="0">
                <a:solidFill>
                  <a:prstClr val="white">
                    <a:lumMod val="50000"/>
                  </a:prstClr>
                </a:solidFill>
                <a:latin typeface="Arial"/>
                <a:cs typeface="Arial"/>
              </a:rPr>
              <a:t> loci on the α values of the focal locus or loci.</a:t>
            </a:r>
          </a:p>
        </p:txBody>
      </p:sp>
      <p:sp>
        <p:nvSpPr>
          <p:cNvPr id="62" name="Textfeld 61"/>
          <p:cNvSpPr txBox="1"/>
          <p:nvPr/>
        </p:nvSpPr>
        <p:spPr>
          <a:xfrm>
            <a:off x="53614" y="-1846"/>
            <a:ext cx="12033567" cy="461665"/>
          </a:xfrm>
          <a:prstGeom prst="rect">
            <a:avLst/>
          </a:prstGeom>
          <a:solidFill>
            <a:srgbClr val="FFFFFF">
              <a:alpha val="87843"/>
            </a:srgbClr>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Na</a:t>
            </a:r>
            <a:r>
              <a:rPr lang="en-GB" sz="2400" dirty="0">
                <a:solidFill>
                  <a:prstClr val="black"/>
                </a:solidFill>
                <a:latin typeface="Arial"/>
                <a:cs typeface="Arial"/>
              </a:rPr>
              <a:t>ïvely and realistically predicted </a:t>
            </a:r>
            <a:r>
              <a:rPr lang="en-GB" sz="2400" dirty="0">
                <a:solidFill>
                  <a:srgbClr val="0000FF"/>
                </a:solidFill>
                <a:latin typeface="Arial"/>
                <a:cs typeface="Arial"/>
              </a:rPr>
              <a:t>long-term</a:t>
            </a:r>
            <a:r>
              <a:rPr lang="en-GB" sz="2400" dirty="0">
                <a:solidFill>
                  <a:prstClr val="black"/>
                </a:solidFill>
                <a:latin typeface="Arial"/>
                <a:cs typeface="Arial"/>
              </a:rPr>
              <a:t> gain from selection, with N=∞ and N&lt; ∞ </a:t>
            </a:r>
            <a:endParaRPr lang="en-GB" sz="2400" dirty="0">
              <a:solidFill>
                <a:prstClr val="black"/>
              </a:solidFill>
              <a:latin typeface="Arial"/>
            </a:endParaRPr>
          </a:p>
        </p:txBody>
      </p:sp>
      <p:cxnSp>
        <p:nvCxnSpPr>
          <p:cNvPr id="61" name="Gerade Verbindung 60"/>
          <p:cNvCxnSpPr/>
          <p:nvPr/>
        </p:nvCxnSpPr>
        <p:spPr>
          <a:xfrm flipV="1">
            <a:off x="3588501" y="1312122"/>
            <a:ext cx="3767833" cy="1740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feld 62"/>
          <p:cNvSpPr txBox="1"/>
          <p:nvPr/>
        </p:nvSpPr>
        <p:spPr>
          <a:xfrm>
            <a:off x="104820" y="510221"/>
            <a:ext cx="593997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a:rPr>
              <a:t>doi.org/10.1093/genetics/80.1.205</a:t>
            </a:r>
            <a:r>
              <a:rPr lang="en-GB" sz="2400" dirty="0">
                <a:solidFill>
                  <a:prstClr val="black"/>
                </a:solidFill>
                <a:latin typeface="Arial"/>
              </a:rPr>
              <a:t> </a:t>
            </a:r>
          </a:p>
        </p:txBody>
      </p:sp>
      <p:sp>
        <p:nvSpPr>
          <p:cNvPr id="10" name="Textfeld 9"/>
          <p:cNvSpPr txBox="1"/>
          <p:nvPr/>
        </p:nvSpPr>
        <p:spPr>
          <a:xfrm>
            <a:off x="5227113" y="837085"/>
            <a:ext cx="819307" cy="461665"/>
          </a:xfrm>
          <a:prstGeom prst="rect">
            <a:avLst/>
          </a:prstGeom>
          <a:noFill/>
        </p:spPr>
        <p:txBody>
          <a:bodyPr wrap="square" rtlCol="0">
            <a:spAutoFit/>
          </a:bodyPr>
          <a:lstStyle/>
          <a:p>
            <a:pPr defTabSz="1219170"/>
            <a:r>
              <a:rPr lang="en-GB" sz="2400" dirty="0">
                <a:solidFill>
                  <a:srgbClr val="FF0000"/>
                </a:solidFill>
                <a:latin typeface="Arial"/>
              </a:rPr>
              <a:t>(1)</a:t>
            </a:r>
          </a:p>
        </p:txBody>
      </p:sp>
      <p:sp>
        <p:nvSpPr>
          <p:cNvPr id="56" name="Textfeld 5"/>
          <p:cNvSpPr txBox="1"/>
          <p:nvPr/>
        </p:nvSpPr>
        <p:spPr>
          <a:xfrm>
            <a:off x="6191" y="6362597"/>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2231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feld 26"/>
          <p:cNvSpPr txBox="1"/>
          <p:nvPr/>
        </p:nvSpPr>
        <p:spPr>
          <a:xfrm>
            <a:off x="4969453" y="1001325"/>
            <a:ext cx="7117727" cy="378565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Curve </a:t>
            </a:r>
            <a:r>
              <a:rPr lang="en-GB" sz="2400" dirty="0">
                <a:solidFill>
                  <a:srgbClr val="0000FF"/>
                </a:solidFill>
                <a:latin typeface="Arial"/>
              </a:rPr>
              <a:t>(2)</a:t>
            </a:r>
            <a:r>
              <a:rPr lang="en-GB" sz="2400" dirty="0">
                <a:solidFill>
                  <a:prstClr val="black"/>
                </a:solidFill>
                <a:latin typeface="Arial"/>
              </a:rPr>
              <a:t> may, in the beginning, </a:t>
            </a:r>
            <a:r>
              <a:rPr lang="en-GB" sz="2400" dirty="0">
                <a:solidFill>
                  <a:srgbClr val="0000FF"/>
                </a:solidFill>
                <a:latin typeface="Arial"/>
              </a:rPr>
              <a:t>run above </a:t>
            </a:r>
            <a:r>
              <a:rPr lang="en-GB" sz="2400" dirty="0">
                <a:solidFill>
                  <a:prstClr val="black"/>
                </a:solidFill>
                <a:latin typeface="Arial"/>
              </a:rPr>
              <a:t>curve </a:t>
            </a:r>
            <a:r>
              <a:rPr lang="en-GB" sz="2400" dirty="0">
                <a:solidFill>
                  <a:srgbClr val="FF0000"/>
                </a:solidFill>
                <a:latin typeface="Arial"/>
              </a:rPr>
              <a:t>(1)</a:t>
            </a:r>
            <a:r>
              <a:rPr lang="en-GB" sz="2400" dirty="0">
                <a:solidFill>
                  <a:prstClr val="black"/>
                </a:solidFill>
                <a:latin typeface="Arial"/>
              </a:rPr>
              <a:t>: if the ‘good’ alleles are initially very rare; if  </a:t>
            </a:r>
            <a:r>
              <a:rPr lang="en-GB" sz="2400" dirty="0">
                <a:solidFill>
                  <a:srgbClr val="0000FF"/>
                </a:solidFill>
                <a:latin typeface="Arial"/>
              </a:rPr>
              <a:t>p(A)&lt;&lt;0.5</a:t>
            </a:r>
            <a:r>
              <a:rPr lang="en-GB" sz="2400" dirty="0">
                <a:solidFill>
                  <a:prstClr val="black"/>
                </a:solidFill>
                <a:latin typeface="Arial"/>
              </a:rPr>
              <a:t>. Because then, the increase of allele frequency of positive alleles is increasing </a:t>
            </a:r>
            <a:r>
              <a:rPr lang="en-GB" sz="2400" dirty="0" err="1">
                <a:latin typeface="Arial"/>
              </a:rPr>
              <a:t>vari-ance</a:t>
            </a:r>
            <a:r>
              <a:rPr lang="en-GB" sz="2400" dirty="0">
                <a:solidFill>
                  <a:srgbClr val="0000FF"/>
                </a:solidFill>
                <a:effectLst>
                  <a:outerShdw blurRad="38100" dist="38100" dir="2700000" algn="tl">
                    <a:srgbClr val="000000">
                      <a:alpha val="43137"/>
                    </a:srgbClr>
                  </a:outerShdw>
                </a:effectLst>
                <a:latin typeface="Arial"/>
              </a:rPr>
              <a:t>*</a:t>
            </a:r>
            <a:r>
              <a:rPr lang="en-GB" sz="2400" dirty="0">
                <a:latin typeface="Arial"/>
              </a:rPr>
              <a:t> </a:t>
            </a:r>
            <a:r>
              <a:rPr lang="en-GB" sz="2400" dirty="0">
                <a:solidFill>
                  <a:prstClr val="black"/>
                </a:solidFill>
                <a:latin typeface="Arial"/>
              </a:rPr>
              <a:t>and thus increasing gain from selection, until p(A)&gt;</a:t>
            </a:r>
            <a:r>
              <a:rPr lang="en-GB" sz="2400" dirty="0" err="1">
                <a:solidFill>
                  <a:prstClr val="black"/>
                </a:solidFill>
                <a:latin typeface="Arial"/>
              </a:rPr>
              <a:t>p</a:t>
            </a:r>
            <a:r>
              <a:rPr lang="en-GB" sz="2400" baseline="-25000" dirty="0" err="1">
                <a:solidFill>
                  <a:prstClr val="black"/>
                </a:solidFill>
                <a:latin typeface="Arial"/>
              </a:rPr>
              <a:t>max</a:t>
            </a:r>
            <a:r>
              <a:rPr lang="en-GB" sz="2400" dirty="0">
                <a:solidFill>
                  <a:prstClr val="black"/>
                </a:solidFill>
                <a:latin typeface="Arial"/>
              </a:rPr>
              <a:t>, until selection starts to deplete variance and to shrink further gain (</a:t>
            </a:r>
            <a:r>
              <a:rPr lang="en-GB" sz="2400" dirty="0" err="1">
                <a:solidFill>
                  <a:prstClr val="black"/>
                </a:solidFill>
                <a:latin typeface="Arial"/>
              </a:rPr>
              <a:t>p</a:t>
            </a:r>
            <a:r>
              <a:rPr lang="en-GB" sz="2400" baseline="-25000" dirty="0" err="1">
                <a:solidFill>
                  <a:prstClr val="black"/>
                </a:solidFill>
                <a:latin typeface="Arial"/>
              </a:rPr>
              <a:t>max</a:t>
            </a:r>
            <a:r>
              <a:rPr lang="en-GB" sz="2400" dirty="0">
                <a:solidFill>
                  <a:prstClr val="black"/>
                </a:solidFill>
                <a:latin typeface="Arial"/>
              </a:rPr>
              <a:t> depends* on degree of dominance). Performance reduction, caused by accumulating inbreeding (F</a:t>
            </a:r>
            <a:r>
              <a:rPr lang="en-GB" sz="2400" baseline="-25000" dirty="0">
                <a:solidFill>
                  <a:prstClr val="black"/>
                </a:solidFill>
                <a:latin typeface="Arial"/>
              </a:rPr>
              <a:t>t</a:t>
            </a:r>
            <a:r>
              <a:rPr lang="en-GB" sz="2400" dirty="0">
                <a:solidFill>
                  <a:prstClr val="black"/>
                </a:solidFill>
                <a:latin typeface="Arial"/>
              </a:rPr>
              <a:t>) and proportional to </a:t>
            </a:r>
          </a:p>
        </p:txBody>
      </p:sp>
      <p:sp>
        <p:nvSpPr>
          <p:cNvPr id="2" name="Textfeld 1"/>
          <p:cNvSpPr txBox="1"/>
          <p:nvPr/>
        </p:nvSpPr>
        <p:spPr>
          <a:xfrm>
            <a:off x="157058" y="4351911"/>
            <a:ext cx="11931152" cy="193899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the quantum of the population-trait-generation specific inbreeding depression, will be larger in (6) than in (4). Reason: Selection </a:t>
            </a:r>
            <a:r>
              <a:rPr lang="en-GB" sz="2400" dirty="0">
                <a:solidFill>
                  <a:srgbClr val="FF0000"/>
                </a:solidFill>
                <a:latin typeface="Arial"/>
              </a:rPr>
              <a:t>(4)</a:t>
            </a:r>
            <a:r>
              <a:rPr lang="en-GB" sz="2400" dirty="0">
                <a:solidFill>
                  <a:prstClr val="black"/>
                </a:solidFill>
                <a:latin typeface="Arial"/>
              </a:rPr>
              <a:t> acts against unfavourable alleles which are thought to cause inbreeding depression, random choice (6) is not doing this.</a:t>
            </a:r>
          </a:p>
          <a:p>
            <a:pPr defTabSz="1219170"/>
            <a:r>
              <a:rPr lang="en-GB" sz="2400" dirty="0">
                <a:solidFill>
                  <a:srgbClr val="0000FF"/>
                </a:solidFill>
                <a:effectLst>
                  <a:outerShdw blurRad="38100" dist="38100" dir="2700000" algn="tl">
                    <a:srgbClr val="000000">
                      <a:alpha val="43137"/>
                    </a:srgbClr>
                  </a:outerShdw>
                </a:effectLst>
                <a:latin typeface="Arial"/>
              </a:rPr>
              <a:t>*</a:t>
            </a:r>
            <a:r>
              <a:rPr lang="en-GB" sz="2400" dirty="0">
                <a:solidFill>
                  <a:prstClr val="white">
                    <a:lumMod val="50000"/>
                  </a:prstClr>
                </a:solidFill>
                <a:latin typeface="Arial"/>
              </a:rPr>
              <a:t>Variance is maximum (if two alleles) with p(A)=q(a)=0.5 (well: Additive Variance; compare UNPLAB-QuGen_Ch9[Decomp-</a:t>
            </a:r>
            <a:r>
              <a:rPr lang="en-GB" sz="2400" dirty="0" err="1">
                <a:solidFill>
                  <a:prstClr val="white">
                    <a:lumMod val="50000"/>
                  </a:prstClr>
                </a:solidFill>
                <a:latin typeface="Arial"/>
              </a:rPr>
              <a:t>GenV</a:t>
            </a:r>
            <a:r>
              <a:rPr lang="en-GB" sz="2400" dirty="0">
                <a:solidFill>
                  <a:prstClr val="white">
                    <a:lumMod val="50000"/>
                  </a:prstClr>
                </a:solidFill>
                <a:latin typeface="Arial"/>
              </a:rPr>
              <a:t>  II] page 10 ff.) </a:t>
            </a:r>
          </a:p>
        </p:txBody>
      </p:sp>
      <p:grpSp>
        <p:nvGrpSpPr>
          <p:cNvPr id="5" name="Group 4"/>
          <p:cNvGrpSpPr/>
          <p:nvPr/>
        </p:nvGrpSpPr>
        <p:grpSpPr>
          <a:xfrm>
            <a:off x="96000" y="376225"/>
            <a:ext cx="4800000" cy="3785268"/>
            <a:chOff x="96000" y="376225"/>
            <a:chExt cx="4800000" cy="3785268"/>
          </a:xfrm>
        </p:grpSpPr>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0" y="376225"/>
              <a:ext cx="4800000" cy="3785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680632" y="2180166"/>
              <a:ext cx="139700" cy="190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feld 6"/>
          <p:cNvSpPr txBox="1"/>
          <p:nvPr/>
        </p:nvSpPr>
        <p:spPr>
          <a:xfrm>
            <a:off x="53614" y="33195"/>
            <a:ext cx="120335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a:rPr>
              <a:t> Basic ideas from Wright 1931. DOI 10.1093/genetics/16.2.97</a:t>
            </a:r>
            <a:endParaRPr lang="en-GB" sz="2400" dirty="0">
              <a:solidFill>
                <a:prstClr val="black"/>
              </a:solidFill>
              <a:latin typeface="Arial"/>
            </a:endParaRPr>
          </a:p>
        </p:txBody>
      </p:sp>
      <p:sp>
        <p:nvSpPr>
          <p:cNvPr id="9"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5891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feld 26"/>
          <p:cNvSpPr txBox="1"/>
          <p:nvPr/>
        </p:nvSpPr>
        <p:spPr>
          <a:xfrm>
            <a:off x="6453963" y="1748911"/>
            <a:ext cx="5633217"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So far, we did not talk about environment. Environ-mental conditions may differ between generations; and/or between replicates of such selection </a:t>
            </a:r>
            <a:r>
              <a:rPr lang="en-GB" dirty="0" err="1">
                <a:solidFill>
                  <a:prstClr val="black"/>
                </a:solidFill>
                <a:latin typeface="Arial"/>
              </a:rPr>
              <a:t>experi-ments</a:t>
            </a:r>
            <a:r>
              <a:rPr lang="en-GB" dirty="0">
                <a:solidFill>
                  <a:prstClr val="black"/>
                </a:solidFill>
                <a:latin typeface="Arial"/>
              </a:rPr>
              <a:t>. Fluctuating environmental conditions may slow down and even hinder specific adaption to any of the conditions. If environment differs between selection and realizing (verifying) gain from selection, then realized gain may be even negative (see for instance here: DOI 10.1111/pbr.13170). </a:t>
            </a:r>
            <a:br>
              <a:rPr lang="en-GB" dirty="0">
                <a:solidFill>
                  <a:prstClr val="black"/>
                </a:solidFill>
                <a:latin typeface="Arial"/>
              </a:rPr>
            </a:br>
            <a:br>
              <a:rPr lang="en-GB" dirty="0">
                <a:solidFill>
                  <a:prstClr val="black"/>
                </a:solidFill>
                <a:latin typeface="Arial"/>
              </a:rPr>
            </a:br>
            <a:r>
              <a:rPr lang="en-GB" dirty="0">
                <a:solidFill>
                  <a:prstClr val="black"/>
                </a:solidFill>
                <a:latin typeface="Arial"/>
              </a:rPr>
              <a:t>Restricted fluctuations in environments would allow to increase genetic variance by some share of the </a:t>
            </a:r>
            <a:r>
              <a:rPr lang="en-GB" dirty="0" err="1">
                <a:solidFill>
                  <a:prstClr val="black"/>
                </a:solidFill>
                <a:latin typeface="Arial"/>
              </a:rPr>
              <a:t>GxE</a:t>
            </a:r>
            <a:r>
              <a:rPr lang="en-GB" dirty="0">
                <a:solidFill>
                  <a:prstClr val="black"/>
                </a:solidFill>
                <a:latin typeface="Arial"/>
              </a:rPr>
              <a:t> variance.</a:t>
            </a:r>
          </a:p>
        </p:txBody>
      </p:sp>
      <p:sp>
        <p:nvSpPr>
          <p:cNvPr id="2" name="Textfeld 1"/>
          <p:cNvSpPr txBox="1"/>
          <p:nvPr/>
        </p:nvSpPr>
        <p:spPr>
          <a:xfrm>
            <a:off x="156028" y="5649596"/>
            <a:ext cx="11931152"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Selection is at times not allowing the selected individuals to have their progeny participate as parents for the next generation with </a:t>
            </a:r>
            <a:r>
              <a:rPr lang="en-GB" dirty="0">
                <a:solidFill>
                  <a:srgbClr val="0000FF"/>
                </a:solidFill>
                <a:latin typeface="Arial"/>
              </a:rPr>
              <a:t>equal opportunity</a:t>
            </a:r>
            <a:r>
              <a:rPr lang="en-GB" dirty="0">
                <a:solidFill>
                  <a:prstClr val="black"/>
                </a:solidFill>
                <a:latin typeface="Arial"/>
              </a:rPr>
              <a:t>. Therefore, selection causes N</a:t>
            </a:r>
            <a:r>
              <a:rPr lang="en-GB" baseline="-25000" dirty="0">
                <a:solidFill>
                  <a:prstClr val="black"/>
                </a:solidFill>
                <a:latin typeface="Arial"/>
              </a:rPr>
              <a:t>e</a:t>
            </a:r>
            <a:r>
              <a:rPr lang="en-GB" dirty="0">
                <a:solidFill>
                  <a:prstClr val="black"/>
                </a:solidFill>
                <a:latin typeface="Arial"/>
              </a:rPr>
              <a:t> to be smaller than expected from the census N in the selected fraction, i.e., with same N, N</a:t>
            </a:r>
            <a:r>
              <a:rPr lang="en-GB" baseline="-25000" dirty="0">
                <a:solidFill>
                  <a:prstClr val="black"/>
                </a:solidFill>
                <a:latin typeface="Arial"/>
              </a:rPr>
              <a:t>e</a:t>
            </a:r>
            <a:r>
              <a:rPr lang="en-GB" dirty="0">
                <a:solidFill>
                  <a:prstClr val="black"/>
                </a:solidFill>
                <a:latin typeface="Arial"/>
              </a:rPr>
              <a:t> is smaller with selection than without (than with ‘pure Drift’).</a:t>
            </a:r>
          </a:p>
        </p:txBody>
      </p:sp>
      <p:sp>
        <p:nvSpPr>
          <p:cNvPr id="7" name="Textfeld 6"/>
          <p:cNvSpPr txBox="1"/>
          <p:nvPr/>
        </p:nvSpPr>
        <p:spPr>
          <a:xfrm>
            <a:off x="53614" y="33195"/>
            <a:ext cx="120335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a:rPr>
              <a:t> Basic ideas from Wright 1931. DOI 10.1093/genetics/16.2.97</a:t>
            </a:r>
            <a:endParaRPr lang="en-GB" sz="2400" dirty="0">
              <a:solidFill>
                <a:prstClr val="black"/>
              </a:solidFill>
              <a:latin typeface="Arial"/>
            </a:endParaRPr>
          </a:p>
        </p:txBody>
      </p:sp>
      <p:grpSp>
        <p:nvGrpSpPr>
          <p:cNvPr id="6" name="Group 5"/>
          <p:cNvGrpSpPr/>
          <p:nvPr/>
        </p:nvGrpSpPr>
        <p:grpSpPr>
          <a:xfrm>
            <a:off x="95999" y="662176"/>
            <a:ext cx="6266421" cy="4919917"/>
            <a:chOff x="95999" y="662176"/>
            <a:chExt cx="6266421" cy="4919917"/>
          </a:xfrm>
        </p:grpSpPr>
        <p:pic>
          <p:nvPicPr>
            <p:cNvPr id="20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999" y="662176"/>
              <a:ext cx="6266421" cy="4919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67467" y="2887133"/>
              <a:ext cx="220134" cy="2455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rot="19514061">
              <a:off x="3382401" y="1075625"/>
              <a:ext cx="773500" cy="2383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6D452F7-4B98-426B-85A4-631A3DD00C9A}"/>
              </a:ext>
            </a:extLst>
          </p:cNvPr>
          <p:cNvSpPr/>
          <p:nvPr/>
        </p:nvSpPr>
        <p:spPr>
          <a:xfrm>
            <a:off x="5842265" y="1247924"/>
            <a:ext cx="73408" cy="35618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6982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#25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UNPLAB-BrMeth_Ch-7[</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RecSel</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III]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7345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 rechteckige Legende 6"/>
          <p:cNvSpPr/>
          <p:nvPr/>
        </p:nvSpPr>
        <p:spPr>
          <a:xfrm>
            <a:off x="96000" y="960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Aria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061" y="1278320"/>
            <a:ext cx="3430847" cy="4399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p:cNvSpPr txBox="1"/>
          <p:nvPr/>
        </p:nvSpPr>
        <p:spPr>
          <a:xfrm>
            <a:off x="463270" y="407807"/>
            <a:ext cx="327722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a:rPr>
              <a:t>University of Illinois </a:t>
            </a:r>
            <a:br>
              <a:rPr lang="en-US" sz="2400" dirty="0">
                <a:solidFill>
                  <a:prstClr val="black"/>
                </a:solidFill>
                <a:latin typeface="Arial"/>
              </a:rPr>
            </a:br>
            <a:r>
              <a:rPr lang="en-US" sz="2400" dirty="0">
                <a:solidFill>
                  <a:prstClr val="black"/>
                </a:solidFill>
                <a:latin typeface="Arial"/>
              </a:rPr>
              <a:t>at Urbana-Champaign</a:t>
            </a:r>
            <a:endParaRPr lang="en-GB" sz="2400" dirty="0">
              <a:solidFill>
                <a:prstClr val="black"/>
              </a:solidFill>
              <a:latin typeface="Arial"/>
            </a:endParaRPr>
          </a:p>
        </p:txBody>
      </p:sp>
      <p:sp>
        <p:nvSpPr>
          <p:cNvPr id="8" name="Textfeld 7"/>
          <p:cNvSpPr txBox="1"/>
          <p:nvPr/>
        </p:nvSpPr>
        <p:spPr>
          <a:xfrm>
            <a:off x="3886200" y="2456073"/>
            <a:ext cx="8011632"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defTabSz="1219170">
              <a:spcAft>
                <a:spcPts val="800"/>
              </a:spcAft>
            </a:pPr>
            <a:r>
              <a:rPr lang="en-GB" sz="2400" dirty="0">
                <a:solidFill>
                  <a:prstClr val="black"/>
                </a:solidFill>
                <a:latin typeface="Arial"/>
              </a:rPr>
              <a:t>We now talk about an extremely famous and astonishing long-term experiment</a:t>
            </a:r>
          </a:p>
        </p:txBody>
      </p:sp>
      <p:sp>
        <p:nvSpPr>
          <p:cNvPr id="9"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436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258300" y="1585294"/>
            <a:ext cx="3931295" cy="4018182"/>
            <a:chOff x="8258300" y="1607029"/>
            <a:chExt cx="3931295" cy="4018182"/>
          </a:xfrm>
        </p:grpSpPr>
        <p:pic>
          <p:nvPicPr>
            <p:cNvPr id="34" name="Picture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8300" y="1656776"/>
              <a:ext cx="3894120" cy="3968435"/>
            </a:xfrm>
            <a:prstGeom prst="rect">
              <a:avLst/>
            </a:prstGeom>
            <a:effectLst>
              <a:outerShdw blurRad="50800" dist="38100" dir="2700000" algn="tl" rotWithShape="0">
                <a:prstClr val="black">
                  <a:alpha val="40000"/>
                </a:prstClr>
              </a:outerShdw>
            </a:effectLst>
          </p:spPr>
        </p:pic>
        <p:sp>
          <p:nvSpPr>
            <p:cNvPr id="14" name="TextBox 13"/>
            <p:cNvSpPr txBox="1"/>
            <p:nvPr/>
          </p:nvSpPr>
          <p:spPr>
            <a:xfrm>
              <a:off x="8258300" y="1607029"/>
              <a:ext cx="3931295" cy="923330"/>
            </a:xfrm>
            <a:prstGeom prst="rect">
              <a:avLst/>
            </a:prstGeom>
            <a:solidFill>
              <a:srgbClr val="7F7F7F">
                <a:alpha val="63922"/>
              </a:srgbClr>
            </a:solidFill>
          </p:spPr>
          <p:txBody>
            <a:bodyPr wrap="square" rtlCol="0">
              <a:spAutoFit/>
            </a:bodyPr>
            <a:lstStyle/>
            <a:p>
              <a:r>
                <a:rPr lang="de-DE" dirty="0" err="1">
                  <a:solidFill>
                    <a:schemeClr val="bg1"/>
                  </a:solidFill>
                </a:rPr>
                <a:t>Dent</a:t>
              </a:r>
              <a:r>
                <a:rPr lang="de-DE" dirty="0">
                  <a:solidFill>
                    <a:schemeClr val="bg1"/>
                  </a:solidFill>
                </a:rPr>
                <a:t> </a:t>
              </a:r>
              <a:r>
                <a:rPr lang="de-DE" dirty="0" err="1">
                  <a:solidFill>
                    <a:schemeClr val="bg1"/>
                  </a:solidFill>
                </a:rPr>
                <a:t>maize</a:t>
              </a:r>
              <a:r>
                <a:rPr lang="de-DE" dirty="0">
                  <a:solidFill>
                    <a:schemeClr val="bg1"/>
                  </a:solidFill>
                </a:rPr>
                <a:t> </a:t>
              </a:r>
              <a:r>
                <a:rPr lang="de-DE" dirty="0" err="1">
                  <a:solidFill>
                    <a:schemeClr val="bg1"/>
                  </a:solidFill>
                </a:rPr>
                <a:t>cobs</a:t>
              </a:r>
              <a:r>
                <a:rPr lang="de-DE" dirty="0">
                  <a:solidFill>
                    <a:schemeClr val="bg1"/>
                  </a:solidFill>
                </a:rPr>
                <a:t>. </a:t>
              </a:r>
              <a:r>
                <a:rPr lang="de-DE" dirty="0" err="1">
                  <a:solidFill>
                    <a:schemeClr val="bg1"/>
                  </a:solidFill>
                </a:rPr>
                <a:t>Notice</a:t>
              </a:r>
              <a:r>
                <a:rPr lang="de-DE" dirty="0">
                  <a:solidFill>
                    <a:schemeClr val="bg1"/>
                  </a:solidFill>
                </a:rPr>
                <a:t> </a:t>
              </a:r>
              <a:r>
                <a:rPr lang="en-GB" dirty="0">
                  <a:solidFill>
                    <a:schemeClr val="bg1"/>
                  </a:solidFill>
                </a:rPr>
                <a:t>how the grains are ‘dented’, like molars.</a:t>
              </a:r>
              <a:br>
                <a:rPr lang="de-DE" dirty="0">
                  <a:solidFill>
                    <a:schemeClr val="bg1"/>
                  </a:solidFill>
                </a:rPr>
              </a:br>
              <a:r>
                <a:rPr lang="de-DE" dirty="0" err="1">
                  <a:solidFill>
                    <a:schemeClr val="bg1"/>
                  </a:solidFill>
                </a:rPr>
                <a:t>Courtesy</a:t>
              </a:r>
              <a:r>
                <a:rPr lang="de-DE" dirty="0">
                  <a:solidFill>
                    <a:schemeClr val="bg1"/>
                  </a:solidFill>
                </a:rPr>
                <a:t> </a:t>
              </a:r>
              <a:r>
                <a:rPr lang="de-DE" dirty="0" err="1">
                  <a:solidFill>
                    <a:schemeClr val="bg1"/>
                  </a:solidFill>
                </a:rPr>
                <a:t>of</a:t>
              </a:r>
              <a:r>
                <a:rPr lang="de-DE" dirty="0">
                  <a:solidFill>
                    <a:schemeClr val="bg1"/>
                  </a:solidFill>
                </a:rPr>
                <a:t> Tim Beissinger</a:t>
              </a:r>
              <a:endParaRPr lang="en-GB" dirty="0">
                <a:solidFill>
                  <a:schemeClr val="bg1"/>
                </a:solidFill>
              </a:endParaRPr>
            </a:p>
          </p:txBody>
        </p:sp>
      </p:grpSp>
      <p:sp>
        <p:nvSpPr>
          <p:cNvPr id="3" name="Textfeld 2"/>
          <p:cNvSpPr txBox="1"/>
          <p:nvPr/>
        </p:nvSpPr>
        <p:spPr>
          <a:xfrm>
            <a:off x="11387641" y="6353357"/>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21</a:t>
            </a:fld>
            <a:endParaRPr lang="en-US" sz="2400" dirty="0">
              <a:solidFill>
                <a:prstClr val="black"/>
              </a:solidFill>
              <a:latin typeface="Arial"/>
            </a:endParaRPr>
          </a:p>
        </p:txBody>
      </p:sp>
      <p:sp>
        <p:nvSpPr>
          <p:cNvPr id="2" name="Textfeld 1"/>
          <p:cNvSpPr txBox="1"/>
          <p:nvPr/>
        </p:nvSpPr>
        <p:spPr>
          <a:xfrm>
            <a:off x="53614" y="49361"/>
            <a:ext cx="12135981" cy="10156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a:rPr>
              <a:t>http://mooselab.cropsci.illinois.edu/longterm.htmlLab At Illinois. </a:t>
            </a:r>
            <a:br>
              <a:rPr lang="en-US" sz="2400" dirty="0">
                <a:solidFill>
                  <a:prstClr val="black"/>
                </a:solidFill>
                <a:latin typeface="Arial"/>
              </a:rPr>
            </a:br>
            <a:r>
              <a:rPr lang="en-US" dirty="0">
                <a:solidFill>
                  <a:prstClr val="black"/>
                </a:solidFill>
                <a:latin typeface="Arial"/>
              </a:rPr>
              <a:t>DOI: 10.1007/978-0-387-79418-1_25</a:t>
            </a:r>
            <a:br>
              <a:rPr lang="en-US" dirty="0">
                <a:solidFill>
                  <a:prstClr val="black"/>
                </a:solidFill>
                <a:latin typeface="Arial"/>
              </a:rPr>
            </a:br>
            <a:r>
              <a:rPr lang="en-US" dirty="0">
                <a:solidFill>
                  <a:prstClr val="black"/>
                </a:solidFill>
                <a:latin typeface="Arial"/>
              </a:rPr>
              <a:t>https://en.wikipedia.org/wiki/Illinois_long-term_selection_experiment</a:t>
            </a:r>
            <a:endParaRPr lang="en-GB" dirty="0">
              <a:solidFill>
                <a:prstClr val="black"/>
              </a:solidFill>
              <a:latin typeface="Arial"/>
            </a:endParaRPr>
          </a:p>
        </p:txBody>
      </p:sp>
      <p:sp>
        <p:nvSpPr>
          <p:cNvPr id="42" name="Rechteck 8"/>
          <p:cNvSpPr/>
          <p:nvPr/>
        </p:nvSpPr>
        <p:spPr>
          <a:xfrm>
            <a:off x="1062121" y="1656391"/>
            <a:ext cx="7082145" cy="4384149"/>
          </a:xfrm>
          <a:prstGeom prst="rec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43" name="Textfeld 6"/>
          <p:cNvSpPr txBox="1"/>
          <p:nvPr/>
        </p:nvSpPr>
        <p:spPr>
          <a:xfrm>
            <a:off x="1062121" y="6264991"/>
            <a:ext cx="708214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prstClr val="black"/>
                </a:solidFill>
                <a:latin typeface="Arial"/>
              </a:rPr>
              <a:t>Generations</a:t>
            </a:r>
          </a:p>
        </p:txBody>
      </p:sp>
      <p:sp>
        <p:nvSpPr>
          <p:cNvPr id="44" name="Textfeld 9"/>
          <p:cNvSpPr txBox="1"/>
          <p:nvPr/>
        </p:nvSpPr>
        <p:spPr>
          <a:xfrm rot="16200000">
            <a:off x="-1897711" y="3548683"/>
            <a:ext cx="45573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prstClr val="black"/>
                </a:solidFill>
                <a:latin typeface="Arial"/>
              </a:rPr>
              <a:t>Grain Protein concentration (%)</a:t>
            </a:r>
          </a:p>
        </p:txBody>
      </p:sp>
      <p:sp>
        <p:nvSpPr>
          <p:cNvPr id="45" name="Textfeld 10"/>
          <p:cNvSpPr txBox="1"/>
          <p:nvPr/>
        </p:nvSpPr>
        <p:spPr>
          <a:xfrm>
            <a:off x="565680" y="1410170"/>
            <a:ext cx="617733" cy="461665"/>
          </a:xfrm>
          <a:prstGeom prst="rect">
            <a:avLst/>
          </a:prstGeom>
          <a:noFill/>
          <a:effectLst/>
        </p:spPr>
        <p:txBody>
          <a:bodyPr wrap="square" rtlCol="0">
            <a:spAutoFit/>
          </a:bodyPr>
          <a:lstStyle>
            <a:defPPr>
              <a:defRPr lang="en-US"/>
            </a:defPPr>
          </a:lstStyle>
          <a:p>
            <a:pPr defTabSz="1219170"/>
            <a:r>
              <a:rPr lang="en-GB" sz="2400" dirty="0">
                <a:solidFill>
                  <a:prstClr val="black"/>
                </a:solidFill>
                <a:latin typeface="Arial"/>
              </a:rPr>
              <a:t>40</a:t>
            </a:r>
          </a:p>
        </p:txBody>
      </p:sp>
      <p:sp>
        <p:nvSpPr>
          <p:cNvPr id="46" name="Textfeld 11"/>
          <p:cNvSpPr txBox="1"/>
          <p:nvPr/>
        </p:nvSpPr>
        <p:spPr>
          <a:xfrm>
            <a:off x="565680" y="4644550"/>
            <a:ext cx="617733" cy="461665"/>
          </a:xfrm>
          <a:prstGeom prst="rect">
            <a:avLst/>
          </a:prstGeom>
          <a:noFill/>
          <a:effectLst/>
        </p:spPr>
        <p:txBody>
          <a:bodyPr wrap="square" rtlCol="0">
            <a:spAutoFit/>
          </a:bodyPr>
          <a:lstStyle>
            <a:defPPr>
              <a:defRPr lang="en-US"/>
            </a:defPPr>
          </a:lstStyle>
          <a:p>
            <a:pPr defTabSz="1219170"/>
            <a:r>
              <a:rPr lang="en-GB" sz="2400" dirty="0">
                <a:solidFill>
                  <a:prstClr val="black"/>
                </a:solidFill>
                <a:latin typeface="Arial"/>
              </a:rPr>
              <a:t>10</a:t>
            </a:r>
          </a:p>
        </p:txBody>
      </p:sp>
      <p:sp>
        <p:nvSpPr>
          <p:cNvPr id="47" name="Textfeld 3"/>
          <p:cNvSpPr txBox="1"/>
          <p:nvPr/>
        </p:nvSpPr>
        <p:spPr>
          <a:xfrm>
            <a:off x="730775" y="6247243"/>
            <a:ext cx="972927" cy="369332"/>
          </a:xfrm>
          <a:prstGeom prst="rect">
            <a:avLst/>
          </a:prstGeom>
          <a:solidFill>
            <a:schemeClr val="bg1"/>
          </a:solidFill>
          <a:effectLst/>
        </p:spPr>
        <p:txBody>
          <a:bodyPr wrap="square" rtlCol="0">
            <a:spAutoFit/>
          </a:bodyPr>
          <a:lstStyle>
            <a:defPPr>
              <a:defRPr lang="en-US"/>
            </a:defPPr>
          </a:lstStyle>
          <a:p>
            <a:pPr defTabSz="1219170"/>
            <a:r>
              <a:rPr lang="en-GB" dirty="0">
                <a:solidFill>
                  <a:schemeClr val="tx1">
                    <a:lumMod val="50000"/>
                    <a:lumOff val="50000"/>
                  </a:schemeClr>
                </a:solidFill>
                <a:latin typeface="Arial"/>
              </a:rPr>
              <a:t>1896</a:t>
            </a:r>
          </a:p>
        </p:txBody>
      </p:sp>
      <p:sp>
        <p:nvSpPr>
          <p:cNvPr id="48" name="Legende mit Pfeil nach rechts 12"/>
          <p:cNvSpPr/>
          <p:nvPr/>
        </p:nvSpPr>
        <p:spPr>
          <a:xfrm rot="16200000">
            <a:off x="793121" y="5883931"/>
            <a:ext cx="543648" cy="998527"/>
          </a:xfrm>
          <a:prstGeom prst="rightArrowCallout">
            <a:avLst>
              <a:gd name="adj1" fmla="val 3774"/>
              <a:gd name="adj2" fmla="val 6806"/>
              <a:gd name="adj3" fmla="val 14160"/>
              <a:gd name="adj4" fmla="val 85840"/>
            </a:avLst>
          </a:prstGeom>
          <a:no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49" name="Textfeld 16"/>
          <p:cNvSpPr txBox="1"/>
          <p:nvPr/>
        </p:nvSpPr>
        <p:spPr>
          <a:xfrm>
            <a:off x="7631993" y="6211418"/>
            <a:ext cx="972927" cy="369332"/>
          </a:xfrm>
          <a:prstGeom prst="rect">
            <a:avLst/>
          </a:prstGeom>
          <a:solidFill>
            <a:schemeClr val="bg1"/>
          </a:solidFill>
          <a:effectLst/>
        </p:spPr>
        <p:txBody>
          <a:bodyPr wrap="square" rtlCol="0">
            <a:spAutoFit/>
          </a:bodyPr>
          <a:lstStyle>
            <a:defPPr>
              <a:defRPr lang="en-US"/>
            </a:defPPr>
          </a:lstStyle>
          <a:p>
            <a:pPr algn="ctr" defTabSz="1219170"/>
            <a:r>
              <a:rPr lang="en-GB" dirty="0">
                <a:solidFill>
                  <a:schemeClr val="tx1">
                    <a:lumMod val="50000"/>
                    <a:lumOff val="50000"/>
                  </a:schemeClr>
                </a:solidFill>
                <a:latin typeface="Arial"/>
              </a:rPr>
              <a:t>2016</a:t>
            </a:r>
          </a:p>
        </p:txBody>
      </p:sp>
      <p:sp>
        <p:nvSpPr>
          <p:cNvPr id="50" name="Legende mit Pfeil nach rechts 17"/>
          <p:cNvSpPr/>
          <p:nvPr/>
        </p:nvSpPr>
        <p:spPr>
          <a:xfrm rot="16200000">
            <a:off x="7834039" y="5846966"/>
            <a:ext cx="543648" cy="998527"/>
          </a:xfrm>
          <a:prstGeom prst="rightArrowCallout">
            <a:avLst>
              <a:gd name="adj1" fmla="val 3774"/>
              <a:gd name="adj2" fmla="val 6806"/>
              <a:gd name="adj3" fmla="val 14160"/>
              <a:gd name="adj4" fmla="val 85840"/>
            </a:avLst>
          </a:prstGeom>
          <a:noFill/>
          <a:ln w="127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schemeClr val="tx1">
                  <a:lumMod val="50000"/>
                  <a:lumOff val="50000"/>
                </a:schemeClr>
              </a:solidFill>
              <a:latin typeface="Arial"/>
            </a:endParaRPr>
          </a:p>
        </p:txBody>
      </p:sp>
      <p:sp>
        <p:nvSpPr>
          <p:cNvPr id="51" name="Textfeld 19"/>
          <p:cNvSpPr txBox="1"/>
          <p:nvPr/>
        </p:nvSpPr>
        <p:spPr>
          <a:xfrm>
            <a:off x="7632199" y="5496892"/>
            <a:ext cx="97292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prstClr val="black"/>
                </a:solidFill>
                <a:latin typeface="Arial"/>
              </a:rPr>
              <a:t>110</a:t>
            </a:r>
          </a:p>
        </p:txBody>
      </p:sp>
      <p:sp>
        <p:nvSpPr>
          <p:cNvPr id="52" name="Textfeld 22"/>
          <p:cNvSpPr txBox="1"/>
          <p:nvPr/>
        </p:nvSpPr>
        <p:spPr>
          <a:xfrm>
            <a:off x="4380577" y="5496892"/>
            <a:ext cx="97292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prstClr val="black"/>
                </a:solidFill>
                <a:latin typeface="Arial"/>
              </a:rPr>
              <a:t>60</a:t>
            </a:r>
          </a:p>
        </p:txBody>
      </p:sp>
      <p:sp>
        <p:nvSpPr>
          <p:cNvPr id="53" name="Legende mit Pfeil nach rechts 23"/>
          <p:cNvSpPr/>
          <p:nvPr/>
        </p:nvSpPr>
        <p:spPr>
          <a:xfrm rot="5400000">
            <a:off x="4582412" y="5269455"/>
            <a:ext cx="543648" cy="998527"/>
          </a:xfrm>
          <a:prstGeom prst="rightArrowCallout">
            <a:avLst>
              <a:gd name="adj1" fmla="val 3774"/>
              <a:gd name="adj2" fmla="val 6806"/>
              <a:gd name="adj3" fmla="val 14160"/>
              <a:gd name="adj4" fmla="val 85840"/>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54" name="Textfeld 25"/>
          <p:cNvSpPr txBox="1"/>
          <p:nvPr/>
        </p:nvSpPr>
        <p:spPr>
          <a:xfrm rot="20162435">
            <a:off x="3938198" y="2600212"/>
            <a:ext cx="24083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srgbClr val="0000FF"/>
                </a:solidFill>
                <a:latin typeface="Arial"/>
              </a:rPr>
              <a:t>High Protein</a:t>
            </a:r>
          </a:p>
        </p:txBody>
      </p:sp>
      <p:sp>
        <p:nvSpPr>
          <p:cNvPr id="55" name="Textfeld 28"/>
          <p:cNvSpPr txBox="1"/>
          <p:nvPr/>
        </p:nvSpPr>
        <p:spPr>
          <a:xfrm rot="248524">
            <a:off x="2730999" y="4351754"/>
            <a:ext cx="240834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srgbClr val="FF0000"/>
                </a:solidFill>
                <a:latin typeface="Arial"/>
              </a:rPr>
              <a:t>Low Protein</a:t>
            </a:r>
          </a:p>
        </p:txBody>
      </p:sp>
      <p:sp>
        <p:nvSpPr>
          <p:cNvPr id="56" name="Legende mit Pfeil nach rechts 29"/>
          <p:cNvSpPr/>
          <p:nvPr/>
        </p:nvSpPr>
        <p:spPr>
          <a:xfrm rot="5648524">
            <a:off x="3677964" y="3390228"/>
            <a:ext cx="543648" cy="2433944"/>
          </a:xfrm>
          <a:prstGeom prst="rightArrowCallout">
            <a:avLst>
              <a:gd name="adj1" fmla="val 3774"/>
              <a:gd name="adj2" fmla="val 6806"/>
              <a:gd name="adj3" fmla="val 14160"/>
              <a:gd name="adj4" fmla="val 8584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57" name="Ellipse 14"/>
          <p:cNvSpPr>
            <a:spLocks noChangeAspect="1"/>
          </p:cNvSpPr>
          <p:nvPr/>
        </p:nvSpPr>
        <p:spPr>
          <a:xfrm>
            <a:off x="2613945" y="5240857"/>
            <a:ext cx="12192" cy="12192"/>
          </a:xfrm>
          <a:prstGeom prst="ellipse">
            <a:avLst/>
          </a:prstGeom>
          <a:no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58" name="Ellipse 31"/>
          <p:cNvSpPr/>
          <p:nvPr/>
        </p:nvSpPr>
        <p:spPr>
          <a:xfrm>
            <a:off x="6198412" y="5538345"/>
            <a:ext cx="12192" cy="12192"/>
          </a:xfrm>
          <a:prstGeom prst="ellipse">
            <a:avLst/>
          </a:prstGeom>
          <a:no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cxnSp>
        <p:nvCxnSpPr>
          <p:cNvPr id="59" name="Gerade Verbindung mit Pfeil 32"/>
          <p:cNvCxnSpPr>
            <a:stCxn id="56" idx="3"/>
            <a:endCxn id="57" idx="2"/>
          </p:cNvCxnSpPr>
          <p:nvPr/>
        </p:nvCxnSpPr>
        <p:spPr>
          <a:xfrm flipH="1">
            <a:off x="2613945" y="4878316"/>
            <a:ext cx="1316208" cy="368637"/>
          </a:xfrm>
          <a:prstGeom prst="straightConnector1">
            <a:avLst/>
          </a:prstGeom>
          <a:ln w="1905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0" name="Gerade Verbindung mit Pfeil 34"/>
          <p:cNvCxnSpPr>
            <a:stCxn id="56" idx="3"/>
            <a:endCxn id="58" idx="5"/>
          </p:cNvCxnSpPr>
          <p:nvPr/>
        </p:nvCxnSpPr>
        <p:spPr>
          <a:xfrm>
            <a:off x="3930154" y="4878317"/>
            <a:ext cx="2278665" cy="670436"/>
          </a:xfrm>
          <a:prstGeom prst="straightConnector1">
            <a:avLst/>
          </a:prstGeom>
          <a:ln w="1905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1" name="Freihandform 4"/>
          <p:cNvSpPr/>
          <p:nvPr/>
        </p:nvSpPr>
        <p:spPr>
          <a:xfrm>
            <a:off x="1062121" y="2360141"/>
            <a:ext cx="7014519" cy="2434281"/>
          </a:xfrm>
          <a:custGeom>
            <a:avLst/>
            <a:gdLst>
              <a:gd name="connsiteX0" fmla="*/ 0 w 5260889"/>
              <a:gd name="connsiteY0" fmla="*/ 1822622 h 1825711"/>
              <a:gd name="connsiteX1" fmla="*/ 95765 w 5260889"/>
              <a:gd name="connsiteY1" fmla="*/ 1825711 h 1825711"/>
              <a:gd name="connsiteX2" fmla="*/ 157549 w 5260889"/>
              <a:gd name="connsiteY2" fmla="*/ 1763927 h 1825711"/>
              <a:gd name="connsiteX3" fmla="*/ 231689 w 5260889"/>
              <a:gd name="connsiteY3" fmla="*/ 1612557 h 1825711"/>
              <a:gd name="connsiteX4" fmla="*/ 278027 w 5260889"/>
              <a:gd name="connsiteY4" fmla="*/ 1658895 h 1825711"/>
              <a:gd name="connsiteX5" fmla="*/ 333633 w 5260889"/>
              <a:gd name="connsiteY5" fmla="*/ 1618736 h 1825711"/>
              <a:gd name="connsiteX6" fmla="*/ 376881 w 5260889"/>
              <a:gd name="connsiteY6" fmla="*/ 1504436 h 1825711"/>
              <a:gd name="connsiteX7" fmla="*/ 525162 w 5260889"/>
              <a:gd name="connsiteY7" fmla="*/ 1594022 h 1825711"/>
              <a:gd name="connsiteX8" fmla="*/ 593124 w 5260889"/>
              <a:gd name="connsiteY8" fmla="*/ 1541506 h 1825711"/>
              <a:gd name="connsiteX9" fmla="*/ 627105 w 5260889"/>
              <a:gd name="connsiteY9" fmla="*/ 1631092 h 1825711"/>
              <a:gd name="connsiteX10" fmla="*/ 793922 w 5260889"/>
              <a:gd name="connsiteY10" fmla="*/ 1504436 h 1825711"/>
              <a:gd name="connsiteX11" fmla="*/ 834081 w 5260889"/>
              <a:gd name="connsiteY11" fmla="*/ 1544595 h 1825711"/>
              <a:gd name="connsiteX12" fmla="*/ 892776 w 5260889"/>
              <a:gd name="connsiteY12" fmla="*/ 1445741 h 1825711"/>
              <a:gd name="connsiteX13" fmla="*/ 936024 w 5260889"/>
              <a:gd name="connsiteY13" fmla="*/ 1529149 h 1825711"/>
              <a:gd name="connsiteX14" fmla="*/ 970005 w 5260889"/>
              <a:gd name="connsiteY14" fmla="*/ 1488990 h 1825711"/>
              <a:gd name="connsiteX15" fmla="*/ 1087395 w 5260889"/>
              <a:gd name="connsiteY15" fmla="*/ 1581665 h 1825711"/>
              <a:gd name="connsiteX16" fmla="*/ 1118287 w 5260889"/>
              <a:gd name="connsiteY16" fmla="*/ 1362333 h 1825711"/>
              <a:gd name="connsiteX17" fmla="*/ 1161535 w 5260889"/>
              <a:gd name="connsiteY17" fmla="*/ 1319084 h 1825711"/>
              <a:gd name="connsiteX18" fmla="*/ 1214051 w 5260889"/>
              <a:gd name="connsiteY18" fmla="*/ 1368511 h 1825711"/>
              <a:gd name="connsiteX19" fmla="*/ 1241854 w 5260889"/>
              <a:gd name="connsiteY19" fmla="*/ 1362333 h 1825711"/>
              <a:gd name="connsiteX20" fmla="*/ 1285103 w 5260889"/>
              <a:gd name="connsiteY20" fmla="*/ 1226409 h 1825711"/>
              <a:gd name="connsiteX21" fmla="*/ 1346887 w 5260889"/>
              <a:gd name="connsiteY21" fmla="*/ 1226409 h 1825711"/>
              <a:gd name="connsiteX22" fmla="*/ 1356154 w 5260889"/>
              <a:gd name="connsiteY22" fmla="*/ 1214052 h 1825711"/>
              <a:gd name="connsiteX23" fmla="*/ 1470454 w 5260889"/>
              <a:gd name="connsiteY23" fmla="*/ 1254211 h 1825711"/>
              <a:gd name="connsiteX24" fmla="*/ 1519881 w 5260889"/>
              <a:gd name="connsiteY24" fmla="*/ 1078127 h 1825711"/>
              <a:gd name="connsiteX25" fmla="*/ 1547684 w 5260889"/>
              <a:gd name="connsiteY25" fmla="*/ 1078127 h 1825711"/>
              <a:gd name="connsiteX26" fmla="*/ 1597111 w 5260889"/>
              <a:gd name="connsiteY26" fmla="*/ 1139911 h 1825711"/>
              <a:gd name="connsiteX27" fmla="*/ 1646538 w 5260889"/>
              <a:gd name="connsiteY27" fmla="*/ 1133733 h 1825711"/>
              <a:gd name="connsiteX28" fmla="*/ 1686697 w 5260889"/>
              <a:gd name="connsiteY28" fmla="*/ 787744 h 1825711"/>
              <a:gd name="connsiteX29" fmla="*/ 1733035 w 5260889"/>
              <a:gd name="connsiteY29" fmla="*/ 1275836 h 1825711"/>
              <a:gd name="connsiteX30" fmla="*/ 1782462 w 5260889"/>
              <a:gd name="connsiteY30" fmla="*/ 970006 h 1825711"/>
              <a:gd name="connsiteX31" fmla="*/ 1825711 w 5260889"/>
              <a:gd name="connsiteY31" fmla="*/ 1201695 h 1825711"/>
              <a:gd name="connsiteX32" fmla="*/ 1844246 w 5260889"/>
              <a:gd name="connsiteY32" fmla="*/ 1263479 h 1825711"/>
              <a:gd name="connsiteX33" fmla="*/ 1909119 w 5260889"/>
              <a:gd name="connsiteY33" fmla="*/ 1445741 h 1825711"/>
              <a:gd name="connsiteX34" fmla="*/ 1952368 w 5260889"/>
              <a:gd name="connsiteY34" fmla="*/ 1112109 h 1825711"/>
              <a:gd name="connsiteX35" fmla="*/ 2001795 w 5260889"/>
              <a:gd name="connsiteY35" fmla="*/ 1297460 h 1825711"/>
              <a:gd name="connsiteX36" fmla="*/ 2057400 w 5260889"/>
              <a:gd name="connsiteY36" fmla="*/ 1278925 h 1825711"/>
              <a:gd name="connsiteX37" fmla="*/ 2165522 w 5260889"/>
              <a:gd name="connsiteY37" fmla="*/ 1285103 h 1825711"/>
              <a:gd name="connsiteX38" fmla="*/ 2214949 w 5260889"/>
              <a:gd name="connsiteY38" fmla="*/ 1099752 h 1825711"/>
              <a:gd name="connsiteX39" fmla="*/ 2273643 w 5260889"/>
              <a:gd name="connsiteY39" fmla="*/ 1176981 h 1825711"/>
              <a:gd name="connsiteX40" fmla="*/ 2316892 w 5260889"/>
              <a:gd name="connsiteY40" fmla="*/ 1155357 h 1825711"/>
              <a:gd name="connsiteX41" fmla="*/ 2360141 w 5260889"/>
              <a:gd name="connsiteY41" fmla="*/ 1173892 h 1825711"/>
              <a:gd name="connsiteX42" fmla="*/ 2492976 w 5260889"/>
              <a:gd name="connsiteY42" fmla="*/ 889687 h 1825711"/>
              <a:gd name="connsiteX43" fmla="*/ 2533135 w 5260889"/>
              <a:gd name="connsiteY43" fmla="*/ 948381 h 1825711"/>
              <a:gd name="connsiteX44" fmla="*/ 2591830 w 5260889"/>
              <a:gd name="connsiteY44" fmla="*/ 917490 h 1825711"/>
              <a:gd name="connsiteX45" fmla="*/ 2631989 w 5260889"/>
              <a:gd name="connsiteY45" fmla="*/ 914400 h 1825711"/>
              <a:gd name="connsiteX46" fmla="*/ 2706130 w 5260889"/>
              <a:gd name="connsiteY46" fmla="*/ 1084306 h 1825711"/>
              <a:gd name="connsiteX47" fmla="*/ 2743200 w 5260889"/>
              <a:gd name="connsiteY47" fmla="*/ 1065771 h 1825711"/>
              <a:gd name="connsiteX48" fmla="*/ 2842054 w 5260889"/>
              <a:gd name="connsiteY48" fmla="*/ 695068 h 1825711"/>
              <a:gd name="connsiteX49" fmla="*/ 2990335 w 5260889"/>
              <a:gd name="connsiteY49" fmla="*/ 902044 h 1825711"/>
              <a:gd name="connsiteX50" fmla="*/ 3039762 w 5260889"/>
              <a:gd name="connsiteY50" fmla="*/ 713603 h 1825711"/>
              <a:gd name="connsiteX51" fmla="*/ 3086100 w 5260889"/>
              <a:gd name="connsiteY51" fmla="*/ 679622 h 1825711"/>
              <a:gd name="connsiteX52" fmla="*/ 3194222 w 5260889"/>
              <a:gd name="connsiteY52" fmla="*/ 766119 h 1825711"/>
              <a:gd name="connsiteX53" fmla="*/ 3280719 w 5260889"/>
              <a:gd name="connsiteY53" fmla="*/ 426309 h 1825711"/>
              <a:gd name="connsiteX54" fmla="*/ 3330146 w 5260889"/>
              <a:gd name="connsiteY54" fmla="*/ 435576 h 1825711"/>
              <a:gd name="connsiteX55" fmla="*/ 3351770 w 5260889"/>
              <a:gd name="connsiteY55" fmla="*/ 500449 h 1825711"/>
              <a:gd name="connsiteX56" fmla="*/ 3425911 w 5260889"/>
              <a:gd name="connsiteY56" fmla="*/ 657998 h 1825711"/>
              <a:gd name="connsiteX57" fmla="*/ 3481516 w 5260889"/>
              <a:gd name="connsiteY57" fmla="*/ 698157 h 1825711"/>
              <a:gd name="connsiteX58" fmla="*/ 3537122 w 5260889"/>
              <a:gd name="connsiteY58" fmla="*/ 537519 h 1825711"/>
              <a:gd name="connsiteX59" fmla="*/ 3586549 w 5260889"/>
              <a:gd name="connsiteY59" fmla="*/ 763030 h 1825711"/>
              <a:gd name="connsiteX60" fmla="*/ 3620530 w 5260889"/>
              <a:gd name="connsiteY60" fmla="*/ 386149 h 1825711"/>
              <a:gd name="connsiteX61" fmla="*/ 3685403 w 5260889"/>
              <a:gd name="connsiteY61" fmla="*/ 512806 h 1825711"/>
              <a:gd name="connsiteX62" fmla="*/ 3716295 w 5260889"/>
              <a:gd name="connsiteY62" fmla="*/ 383060 h 1825711"/>
              <a:gd name="connsiteX63" fmla="*/ 3734830 w 5260889"/>
              <a:gd name="connsiteY63" fmla="*/ 410863 h 1825711"/>
              <a:gd name="connsiteX64" fmla="*/ 3744097 w 5260889"/>
              <a:gd name="connsiteY64" fmla="*/ 432487 h 1825711"/>
              <a:gd name="connsiteX65" fmla="*/ 3750276 w 5260889"/>
              <a:gd name="connsiteY65" fmla="*/ 438665 h 1825711"/>
              <a:gd name="connsiteX66" fmla="*/ 3759543 w 5260889"/>
              <a:gd name="connsiteY66" fmla="*/ 460290 h 1825711"/>
              <a:gd name="connsiteX67" fmla="*/ 3759543 w 5260889"/>
              <a:gd name="connsiteY67" fmla="*/ 525163 h 1825711"/>
              <a:gd name="connsiteX68" fmla="*/ 3793524 w 5260889"/>
              <a:gd name="connsiteY68" fmla="*/ 491181 h 1825711"/>
              <a:gd name="connsiteX69" fmla="*/ 3849130 w 5260889"/>
              <a:gd name="connsiteY69" fmla="*/ 299652 h 1825711"/>
              <a:gd name="connsiteX70" fmla="*/ 3892378 w 5260889"/>
              <a:gd name="connsiteY70" fmla="*/ 352168 h 1825711"/>
              <a:gd name="connsiteX71" fmla="*/ 3935627 w 5260889"/>
              <a:gd name="connsiteY71" fmla="*/ 327454 h 1825711"/>
              <a:gd name="connsiteX72" fmla="*/ 3963430 w 5260889"/>
              <a:gd name="connsiteY72" fmla="*/ 472646 h 1825711"/>
              <a:gd name="connsiteX73" fmla="*/ 4077730 w 5260889"/>
              <a:gd name="connsiteY73" fmla="*/ 86498 h 1825711"/>
              <a:gd name="connsiteX74" fmla="*/ 4148781 w 5260889"/>
              <a:gd name="connsiteY74" fmla="*/ 0 h 1825711"/>
              <a:gd name="connsiteX75" fmla="*/ 4188941 w 5260889"/>
              <a:gd name="connsiteY75" fmla="*/ 61784 h 1825711"/>
              <a:gd name="connsiteX76" fmla="*/ 4256903 w 5260889"/>
              <a:gd name="connsiteY76" fmla="*/ 753763 h 1825711"/>
              <a:gd name="connsiteX77" fmla="*/ 4300151 w 5260889"/>
              <a:gd name="connsiteY77" fmla="*/ 296563 h 1825711"/>
              <a:gd name="connsiteX78" fmla="*/ 4327954 w 5260889"/>
              <a:gd name="connsiteY78" fmla="*/ 206976 h 1825711"/>
              <a:gd name="connsiteX79" fmla="*/ 4377381 w 5260889"/>
              <a:gd name="connsiteY79" fmla="*/ 191530 h 1825711"/>
              <a:gd name="connsiteX80" fmla="*/ 4411362 w 5260889"/>
              <a:gd name="connsiteY80" fmla="*/ 287295 h 1825711"/>
              <a:gd name="connsiteX81" fmla="*/ 4454611 w 5260889"/>
              <a:gd name="connsiteY81" fmla="*/ 139014 h 1825711"/>
              <a:gd name="connsiteX82" fmla="*/ 4510216 w 5260889"/>
              <a:gd name="connsiteY82" fmla="*/ 420130 h 1825711"/>
              <a:gd name="connsiteX83" fmla="*/ 4550376 w 5260889"/>
              <a:gd name="connsiteY83" fmla="*/ 379971 h 1825711"/>
              <a:gd name="connsiteX84" fmla="*/ 4596714 w 5260889"/>
              <a:gd name="connsiteY84" fmla="*/ 145192 h 1825711"/>
              <a:gd name="connsiteX85" fmla="*/ 4639962 w 5260889"/>
              <a:gd name="connsiteY85" fmla="*/ 361436 h 1825711"/>
              <a:gd name="connsiteX86" fmla="*/ 4695568 w 5260889"/>
              <a:gd name="connsiteY86" fmla="*/ 367614 h 1825711"/>
              <a:gd name="connsiteX87" fmla="*/ 4760441 w 5260889"/>
              <a:gd name="connsiteY87" fmla="*/ 271849 h 1825711"/>
              <a:gd name="connsiteX88" fmla="*/ 4794422 w 5260889"/>
              <a:gd name="connsiteY88" fmla="*/ 117390 h 1825711"/>
              <a:gd name="connsiteX89" fmla="*/ 4927257 w 5260889"/>
              <a:gd name="connsiteY89" fmla="*/ 225511 h 1825711"/>
              <a:gd name="connsiteX90" fmla="*/ 4942703 w 5260889"/>
              <a:gd name="connsiteY90" fmla="*/ 120479 h 1825711"/>
              <a:gd name="connsiteX91" fmla="*/ 4992130 w 5260889"/>
              <a:gd name="connsiteY91" fmla="*/ 71052 h 1825711"/>
              <a:gd name="connsiteX92" fmla="*/ 5038468 w 5260889"/>
              <a:gd name="connsiteY92" fmla="*/ 441754 h 1825711"/>
              <a:gd name="connsiteX93" fmla="*/ 5038468 w 5260889"/>
              <a:gd name="connsiteY93" fmla="*/ 413952 h 1825711"/>
              <a:gd name="connsiteX94" fmla="*/ 5103341 w 5260889"/>
              <a:gd name="connsiteY94" fmla="*/ 24714 h 1825711"/>
              <a:gd name="connsiteX95" fmla="*/ 5106430 w 5260889"/>
              <a:gd name="connsiteY95" fmla="*/ 67963 h 1825711"/>
              <a:gd name="connsiteX96" fmla="*/ 5137322 w 5260889"/>
              <a:gd name="connsiteY96" fmla="*/ 367614 h 1825711"/>
              <a:gd name="connsiteX97" fmla="*/ 5180570 w 5260889"/>
              <a:gd name="connsiteY97" fmla="*/ 364525 h 1825711"/>
              <a:gd name="connsiteX98" fmla="*/ 5205284 w 5260889"/>
              <a:gd name="connsiteY98" fmla="*/ 651819 h 1825711"/>
              <a:gd name="connsiteX99" fmla="*/ 5260889 w 5260889"/>
              <a:gd name="connsiteY99" fmla="*/ 438665 h 1825711"/>
              <a:gd name="connsiteX100" fmla="*/ 5260889 w 5260889"/>
              <a:gd name="connsiteY100" fmla="*/ 438665 h 18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260889" h="1825711">
                <a:moveTo>
                  <a:pt x="0" y="1822622"/>
                </a:moveTo>
                <a:lnTo>
                  <a:pt x="95765" y="1825711"/>
                </a:lnTo>
                <a:lnTo>
                  <a:pt x="157549" y="1763927"/>
                </a:lnTo>
                <a:lnTo>
                  <a:pt x="231689" y="1612557"/>
                </a:lnTo>
                <a:lnTo>
                  <a:pt x="278027" y="1658895"/>
                </a:lnTo>
                <a:lnTo>
                  <a:pt x="333633" y="1618736"/>
                </a:lnTo>
                <a:lnTo>
                  <a:pt x="376881" y="1504436"/>
                </a:lnTo>
                <a:lnTo>
                  <a:pt x="525162" y="1594022"/>
                </a:lnTo>
                <a:lnTo>
                  <a:pt x="593124" y="1541506"/>
                </a:lnTo>
                <a:lnTo>
                  <a:pt x="627105" y="1631092"/>
                </a:lnTo>
                <a:lnTo>
                  <a:pt x="793922" y="1504436"/>
                </a:lnTo>
                <a:lnTo>
                  <a:pt x="834081" y="1544595"/>
                </a:lnTo>
                <a:lnTo>
                  <a:pt x="892776" y="1445741"/>
                </a:lnTo>
                <a:lnTo>
                  <a:pt x="936024" y="1529149"/>
                </a:lnTo>
                <a:lnTo>
                  <a:pt x="970005" y="1488990"/>
                </a:lnTo>
                <a:lnTo>
                  <a:pt x="1087395" y="1581665"/>
                </a:lnTo>
                <a:lnTo>
                  <a:pt x="1118287" y="1362333"/>
                </a:lnTo>
                <a:lnTo>
                  <a:pt x="1161535" y="1319084"/>
                </a:lnTo>
                <a:lnTo>
                  <a:pt x="1214051" y="1368511"/>
                </a:lnTo>
                <a:lnTo>
                  <a:pt x="1241854" y="1362333"/>
                </a:lnTo>
                <a:lnTo>
                  <a:pt x="1285103" y="1226409"/>
                </a:lnTo>
                <a:lnTo>
                  <a:pt x="1346887" y="1226409"/>
                </a:lnTo>
                <a:lnTo>
                  <a:pt x="1356154" y="1214052"/>
                </a:lnTo>
                <a:lnTo>
                  <a:pt x="1470454" y="1254211"/>
                </a:lnTo>
                <a:lnTo>
                  <a:pt x="1519881" y="1078127"/>
                </a:lnTo>
                <a:lnTo>
                  <a:pt x="1547684" y="1078127"/>
                </a:lnTo>
                <a:lnTo>
                  <a:pt x="1597111" y="1139911"/>
                </a:lnTo>
                <a:lnTo>
                  <a:pt x="1646538" y="1133733"/>
                </a:lnTo>
                <a:lnTo>
                  <a:pt x="1686697" y="787744"/>
                </a:lnTo>
                <a:lnTo>
                  <a:pt x="1733035" y="1275836"/>
                </a:lnTo>
                <a:lnTo>
                  <a:pt x="1782462" y="970006"/>
                </a:lnTo>
                <a:lnTo>
                  <a:pt x="1825711" y="1201695"/>
                </a:lnTo>
                <a:lnTo>
                  <a:pt x="1844246" y="1263479"/>
                </a:lnTo>
                <a:lnTo>
                  <a:pt x="1909119" y="1445741"/>
                </a:lnTo>
                <a:lnTo>
                  <a:pt x="1952368" y="1112109"/>
                </a:lnTo>
                <a:lnTo>
                  <a:pt x="2001795" y="1297460"/>
                </a:lnTo>
                <a:lnTo>
                  <a:pt x="2057400" y="1278925"/>
                </a:lnTo>
                <a:lnTo>
                  <a:pt x="2165522" y="1285103"/>
                </a:lnTo>
                <a:lnTo>
                  <a:pt x="2214949" y="1099752"/>
                </a:lnTo>
                <a:lnTo>
                  <a:pt x="2273643" y="1176981"/>
                </a:lnTo>
                <a:lnTo>
                  <a:pt x="2316892" y="1155357"/>
                </a:lnTo>
                <a:lnTo>
                  <a:pt x="2360141" y="1173892"/>
                </a:lnTo>
                <a:lnTo>
                  <a:pt x="2492976" y="889687"/>
                </a:lnTo>
                <a:lnTo>
                  <a:pt x="2533135" y="948381"/>
                </a:lnTo>
                <a:lnTo>
                  <a:pt x="2591830" y="917490"/>
                </a:lnTo>
                <a:lnTo>
                  <a:pt x="2631989" y="914400"/>
                </a:lnTo>
                <a:lnTo>
                  <a:pt x="2706130" y="1084306"/>
                </a:lnTo>
                <a:lnTo>
                  <a:pt x="2743200" y="1065771"/>
                </a:lnTo>
                <a:lnTo>
                  <a:pt x="2842054" y="695068"/>
                </a:lnTo>
                <a:lnTo>
                  <a:pt x="2990335" y="902044"/>
                </a:lnTo>
                <a:lnTo>
                  <a:pt x="3039762" y="713603"/>
                </a:lnTo>
                <a:lnTo>
                  <a:pt x="3086100" y="679622"/>
                </a:lnTo>
                <a:lnTo>
                  <a:pt x="3194222" y="766119"/>
                </a:lnTo>
                <a:lnTo>
                  <a:pt x="3280719" y="426309"/>
                </a:lnTo>
                <a:lnTo>
                  <a:pt x="3330146" y="435576"/>
                </a:lnTo>
                <a:lnTo>
                  <a:pt x="3351770" y="500449"/>
                </a:lnTo>
                <a:lnTo>
                  <a:pt x="3425911" y="657998"/>
                </a:lnTo>
                <a:lnTo>
                  <a:pt x="3481516" y="698157"/>
                </a:lnTo>
                <a:lnTo>
                  <a:pt x="3537122" y="537519"/>
                </a:lnTo>
                <a:lnTo>
                  <a:pt x="3586549" y="763030"/>
                </a:lnTo>
                <a:lnTo>
                  <a:pt x="3620530" y="386149"/>
                </a:lnTo>
                <a:lnTo>
                  <a:pt x="3685403" y="512806"/>
                </a:lnTo>
                <a:lnTo>
                  <a:pt x="3716295" y="383060"/>
                </a:lnTo>
                <a:cubicBezTo>
                  <a:pt x="3722473" y="392328"/>
                  <a:pt x="3729369" y="401155"/>
                  <a:pt x="3734830" y="410863"/>
                </a:cubicBezTo>
                <a:cubicBezTo>
                  <a:pt x="3738675" y="417698"/>
                  <a:pt x="3740288" y="425632"/>
                  <a:pt x="3744097" y="432487"/>
                </a:cubicBezTo>
                <a:cubicBezTo>
                  <a:pt x="3745512" y="435033"/>
                  <a:pt x="3748583" y="436295"/>
                  <a:pt x="3750276" y="438665"/>
                </a:cubicBezTo>
                <a:cubicBezTo>
                  <a:pt x="3760603" y="453122"/>
                  <a:pt x="3759543" y="449052"/>
                  <a:pt x="3759543" y="460290"/>
                </a:cubicBezTo>
                <a:lnTo>
                  <a:pt x="3759543" y="525163"/>
                </a:lnTo>
                <a:lnTo>
                  <a:pt x="3793524" y="491181"/>
                </a:lnTo>
                <a:lnTo>
                  <a:pt x="3849130" y="299652"/>
                </a:lnTo>
                <a:lnTo>
                  <a:pt x="3892378" y="352168"/>
                </a:lnTo>
                <a:lnTo>
                  <a:pt x="3935627" y="327454"/>
                </a:lnTo>
                <a:lnTo>
                  <a:pt x="3963430" y="472646"/>
                </a:lnTo>
                <a:lnTo>
                  <a:pt x="4077730" y="86498"/>
                </a:lnTo>
                <a:lnTo>
                  <a:pt x="4148781" y="0"/>
                </a:lnTo>
                <a:lnTo>
                  <a:pt x="4188941" y="61784"/>
                </a:lnTo>
                <a:lnTo>
                  <a:pt x="4256903" y="753763"/>
                </a:lnTo>
                <a:lnTo>
                  <a:pt x="4300151" y="296563"/>
                </a:lnTo>
                <a:lnTo>
                  <a:pt x="4327954" y="206976"/>
                </a:lnTo>
                <a:lnTo>
                  <a:pt x="4377381" y="191530"/>
                </a:lnTo>
                <a:lnTo>
                  <a:pt x="4411362" y="287295"/>
                </a:lnTo>
                <a:lnTo>
                  <a:pt x="4454611" y="139014"/>
                </a:lnTo>
                <a:lnTo>
                  <a:pt x="4510216" y="420130"/>
                </a:lnTo>
                <a:lnTo>
                  <a:pt x="4550376" y="379971"/>
                </a:lnTo>
                <a:lnTo>
                  <a:pt x="4596714" y="145192"/>
                </a:lnTo>
                <a:lnTo>
                  <a:pt x="4639962" y="361436"/>
                </a:lnTo>
                <a:lnTo>
                  <a:pt x="4695568" y="367614"/>
                </a:lnTo>
                <a:lnTo>
                  <a:pt x="4760441" y="271849"/>
                </a:lnTo>
                <a:lnTo>
                  <a:pt x="4794422" y="117390"/>
                </a:lnTo>
                <a:lnTo>
                  <a:pt x="4927257" y="225511"/>
                </a:lnTo>
                <a:lnTo>
                  <a:pt x="4942703" y="120479"/>
                </a:lnTo>
                <a:lnTo>
                  <a:pt x="4992130" y="71052"/>
                </a:lnTo>
                <a:lnTo>
                  <a:pt x="5038468" y="441754"/>
                </a:lnTo>
                <a:lnTo>
                  <a:pt x="5038468" y="413952"/>
                </a:lnTo>
                <a:lnTo>
                  <a:pt x="5103341" y="24714"/>
                </a:lnTo>
                <a:lnTo>
                  <a:pt x="5106430" y="67963"/>
                </a:lnTo>
                <a:lnTo>
                  <a:pt x="5137322" y="367614"/>
                </a:lnTo>
                <a:lnTo>
                  <a:pt x="5180570" y="364525"/>
                </a:lnTo>
                <a:lnTo>
                  <a:pt x="5205284" y="651819"/>
                </a:lnTo>
                <a:lnTo>
                  <a:pt x="5260889" y="438665"/>
                </a:lnTo>
                <a:lnTo>
                  <a:pt x="5260889" y="438665"/>
                </a:lnTo>
              </a:path>
            </a:pathLst>
          </a:custGeom>
          <a:no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62" name="Freihandform 5"/>
          <p:cNvSpPr/>
          <p:nvPr/>
        </p:nvSpPr>
        <p:spPr>
          <a:xfrm>
            <a:off x="1087462" y="4808169"/>
            <a:ext cx="5768996" cy="795307"/>
          </a:xfrm>
          <a:custGeom>
            <a:avLst/>
            <a:gdLst>
              <a:gd name="connsiteX0" fmla="*/ 0 w 4326747"/>
              <a:gd name="connsiteY0" fmla="*/ 0 h 596480"/>
              <a:gd name="connsiteX1" fmla="*/ 72667 w 4326747"/>
              <a:gd name="connsiteY1" fmla="*/ 27250 h 596480"/>
              <a:gd name="connsiteX2" fmla="*/ 115057 w 4326747"/>
              <a:gd name="connsiteY2" fmla="*/ 102946 h 596480"/>
              <a:gd name="connsiteX3" fmla="*/ 157446 w 4326747"/>
              <a:gd name="connsiteY3" fmla="*/ 145335 h 596480"/>
              <a:gd name="connsiteX4" fmla="*/ 205891 w 4326747"/>
              <a:gd name="connsiteY4" fmla="*/ 115057 h 596480"/>
              <a:gd name="connsiteX5" fmla="*/ 275531 w 4326747"/>
              <a:gd name="connsiteY5" fmla="*/ 257364 h 596480"/>
              <a:gd name="connsiteX6" fmla="*/ 372421 w 4326747"/>
              <a:gd name="connsiteY6" fmla="*/ 205892 h 596480"/>
              <a:gd name="connsiteX7" fmla="*/ 432977 w 4326747"/>
              <a:gd name="connsiteY7" fmla="*/ 196808 h 596480"/>
              <a:gd name="connsiteX8" fmla="*/ 490506 w 4326747"/>
              <a:gd name="connsiteY8" fmla="*/ 284615 h 596480"/>
              <a:gd name="connsiteX9" fmla="*/ 551062 w 4326747"/>
              <a:gd name="connsiteY9" fmla="*/ 151391 h 596480"/>
              <a:gd name="connsiteX10" fmla="*/ 572257 w 4326747"/>
              <a:gd name="connsiteY10" fmla="*/ 266448 h 596480"/>
              <a:gd name="connsiteX11" fmla="*/ 599507 w 4326747"/>
              <a:gd name="connsiteY11" fmla="*/ 227086 h 596480"/>
              <a:gd name="connsiteX12" fmla="*/ 669147 w 4326747"/>
              <a:gd name="connsiteY12" fmla="*/ 227086 h 596480"/>
              <a:gd name="connsiteX13" fmla="*/ 693369 w 4326747"/>
              <a:gd name="connsiteY13" fmla="*/ 214975 h 596480"/>
              <a:gd name="connsiteX14" fmla="*/ 817510 w 4326747"/>
              <a:gd name="connsiteY14" fmla="*/ 293698 h 596480"/>
              <a:gd name="connsiteX15" fmla="*/ 872010 w 4326747"/>
              <a:gd name="connsiteY15" fmla="*/ 211947 h 596480"/>
              <a:gd name="connsiteX16" fmla="*/ 893205 w 4326747"/>
              <a:gd name="connsiteY16" fmla="*/ 230114 h 596480"/>
              <a:gd name="connsiteX17" fmla="*/ 908344 w 4326747"/>
              <a:gd name="connsiteY17" fmla="*/ 257364 h 596480"/>
              <a:gd name="connsiteX18" fmla="*/ 923483 w 4326747"/>
              <a:gd name="connsiteY18" fmla="*/ 296726 h 596480"/>
              <a:gd name="connsiteX19" fmla="*/ 923483 w 4326747"/>
              <a:gd name="connsiteY19" fmla="*/ 296726 h 596480"/>
              <a:gd name="connsiteX20" fmla="*/ 944678 w 4326747"/>
              <a:gd name="connsiteY20" fmla="*/ 296726 h 596480"/>
              <a:gd name="connsiteX21" fmla="*/ 1008262 w 4326747"/>
              <a:gd name="connsiteY21" fmla="*/ 357282 h 596480"/>
              <a:gd name="connsiteX22" fmla="*/ 1111208 w 4326747"/>
              <a:gd name="connsiteY22" fmla="*/ 145335 h 596480"/>
              <a:gd name="connsiteX23" fmla="*/ 1159653 w 4326747"/>
              <a:gd name="connsiteY23" fmla="*/ 363338 h 596480"/>
              <a:gd name="connsiteX24" fmla="*/ 1241404 w 4326747"/>
              <a:gd name="connsiteY24" fmla="*/ 214975 h 596480"/>
              <a:gd name="connsiteX25" fmla="*/ 1320127 w 4326747"/>
              <a:gd name="connsiteY25" fmla="*/ 345171 h 596480"/>
              <a:gd name="connsiteX26" fmla="*/ 1359488 w 4326747"/>
              <a:gd name="connsiteY26" fmla="*/ 314893 h 596480"/>
              <a:gd name="connsiteX27" fmla="*/ 1438212 w 4326747"/>
              <a:gd name="connsiteY27" fmla="*/ 366366 h 596480"/>
              <a:gd name="connsiteX28" fmla="*/ 1516935 w 4326747"/>
              <a:gd name="connsiteY28" fmla="*/ 251309 h 596480"/>
              <a:gd name="connsiteX29" fmla="*/ 1538130 w 4326747"/>
              <a:gd name="connsiteY29" fmla="*/ 290670 h 596480"/>
              <a:gd name="connsiteX30" fmla="*/ 1592630 w 4326747"/>
              <a:gd name="connsiteY30" fmla="*/ 202864 h 596480"/>
              <a:gd name="connsiteX31" fmla="*/ 1628964 w 4326747"/>
              <a:gd name="connsiteY31" fmla="*/ 166530 h 596480"/>
              <a:gd name="connsiteX32" fmla="*/ 1668326 w 4326747"/>
              <a:gd name="connsiteY32" fmla="*/ 36334 h 596480"/>
              <a:gd name="connsiteX33" fmla="*/ 1683465 w 4326747"/>
              <a:gd name="connsiteY33" fmla="*/ 60556 h 596480"/>
              <a:gd name="connsiteX34" fmla="*/ 1719798 w 4326747"/>
              <a:gd name="connsiteY34" fmla="*/ 420866 h 596480"/>
              <a:gd name="connsiteX35" fmla="*/ 1753104 w 4326747"/>
              <a:gd name="connsiteY35" fmla="*/ 245253 h 596480"/>
              <a:gd name="connsiteX36" fmla="*/ 1807605 w 4326747"/>
              <a:gd name="connsiteY36" fmla="*/ 363338 h 596480"/>
              <a:gd name="connsiteX37" fmla="*/ 1877245 w 4326747"/>
              <a:gd name="connsiteY37" fmla="*/ 445089 h 596480"/>
              <a:gd name="connsiteX38" fmla="*/ 1934773 w 4326747"/>
              <a:gd name="connsiteY38" fmla="*/ 393616 h 596480"/>
              <a:gd name="connsiteX39" fmla="*/ 2019552 w 4326747"/>
              <a:gd name="connsiteY39" fmla="*/ 417839 h 596480"/>
              <a:gd name="connsiteX40" fmla="*/ 2131581 w 4326747"/>
              <a:gd name="connsiteY40" fmla="*/ 366366 h 596480"/>
              <a:gd name="connsiteX41" fmla="*/ 2228471 w 4326747"/>
              <a:gd name="connsiteY41" fmla="*/ 481423 h 596480"/>
              <a:gd name="connsiteX42" fmla="*/ 2282972 w 4326747"/>
              <a:gd name="connsiteY42" fmla="*/ 420866 h 596480"/>
              <a:gd name="connsiteX43" fmla="*/ 2310222 w 4326747"/>
              <a:gd name="connsiteY43" fmla="*/ 472339 h 596480"/>
              <a:gd name="connsiteX44" fmla="*/ 2364723 w 4326747"/>
              <a:gd name="connsiteY44" fmla="*/ 426922 h 596480"/>
              <a:gd name="connsiteX45" fmla="*/ 2416196 w 4326747"/>
              <a:gd name="connsiteY45" fmla="*/ 460228 h 596480"/>
              <a:gd name="connsiteX46" fmla="*/ 2464641 w 4326747"/>
              <a:gd name="connsiteY46" fmla="*/ 378477 h 596480"/>
              <a:gd name="connsiteX47" fmla="*/ 2519141 w 4326747"/>
              <a:gd name="connsiteY47" fmla="*/ 445089 h 596480"/>
              <a:gd name="connsiteX48" fmla="*/ 2561531 w 4326747"/>
              <a:gd name="connsiteY48" fmla="*/ 336088 h 596480"/>
              <a:gd name="connsiteX49" fmla="*/ 2600892 w 4326747"/>
              <a:gd name="connsiteY49" fmla="*/ 460228 h 596480"/>
              <a:gd name="connsiteX50" fmla="*/ 2682643 w 4326747"/>
              <a:gd name="connsiteY50" fmla="*/ 502617 h 596480"/>
              <a:gd name="connsiteX51" fmla="*/ 2797700 w 4326747"/>
              <a:gd name="connsiteY51" fmla="*/ 496562 h 596480"/>
              <a:gd name="connsiteX52" fmla="*/ 2831006 w 4326747"/>
              <a:gd name="connsiteY52" fmla="*/ 448117 h 596480"/>
              <a:gd name="connsiteX53" fmla="*/ 2879451 w 4326747"/>
              <a:gd name="connsiteY53" fmla="*/ 460228 h 596480"/>
              <a:gd name="connsiteX54" fmla="*/ 2930924 w 4326747"/>
              <a:gd name="connsiteY54" fmla="*/ 529868 h 596480"/>
              <a:gd name="connsiteX55" fmla="*/ 2973314 w 4326747"/>
              <a:gd name="connsiteY55" fmla="*/ 557118 h 596480"/>
              <a:gd name="connsiteX56" fmla="*/ 2991481 w 4326747"/>
              <a:gd name="connsiteY56" fmla="*/ 478395 h 596480"/>
              <a:gd name="connsiteX57" fmla="*/ 3067176 w 4326747"/>
              <a:gd name="connsiteY57" fmla="*/ 511701 h 596480"/>
              <a:gd name="connsiteX58" fmla="*/ 3109565 w 4326747"/>
              <a:gd name="connsiteY58" fmla="*/ 560146 h 596480"/>
              <a:gd name="connsiteX59" fmla="*/ 3173149 w 4326747"/>
              <a:gd name="connsiteY59" fmla="*/ 593452 h 596480"/>
              <a:gd name="connsiteX60" fmla="*/ 3254900 w 4326747"/>
              <a:gd name="connsiteY60" fmla="*/ 493534 h 596480"/>
              <a:gd name="connsiteX61" fmla="*/ 3372985 w 4326747"/>
              <a:gd name="connsiteY61" fmla="*/ 548035 h 596480"/>
              <a:gd name="connsiteX62" fmla="*/ 3427486 w 4326747"/>
              <a:gd name="connsiteY62" fmla="*/ 514729 h 596480"/>
              <a:gd name="connsiteX63" fmla="*/ 3530432 w 4326747"/>
              <a:gd name="connsiteY63" fmla="*/ 548035 h 596480"/>
              <a:gd name="connsiteX64" fmla="*/ 3566765 w 4326747"/>
              <a:gd name="connsiteY64" fmla="*/ 569229 h 596480"/>
              <a:gd name="connsiteX65" fmla="*/ 3693934 w 4326747"/>
              <a:gd name="connsiteY65" fmla="*/ 493534 h 596480"/>
              <a:gd name="connsiteX66" fmla="*/ 3718156 w 4326747"/>
              <a:gd name="connsiteY66" fmla="*/ 505645 h 596480"/>
              <a:gd name="connsiteX67" fmla="*/ 3730267 w 4326747"/>
              <a:gd name="connsiteY67" fmla="*/ 517756 h 596480"/>
              <a:gd name="connsiteX68" fmla="*/ 3739351 w 4326747"/>
              <a:gd name="connsiteY68" fmla="*/ 523812 h 596480"/>
              <a:gd name="connsiteX69" fmla="*/ 3760545 w 4326747"/>
              <a:gd name="connsiteY69" fmla="*/ 545007 h 596480"/>
              <a:gd name="connsiteX70" fmla="*/ 3808990 w 4326747"/>
              <a:gd name="connsiteY70" fmla="*/ 572257 h 596480"/>
              <a:gd name="connsiteX71" fmla="*/ 3815046 w 4326747"/>
              <a:gd name="connsiteY71" fmla="*/ 526840 h 596480"/>
              <a:gd name="connsiteX72" fmla="*/ 3905881 w 4326747"/>
              <a:gd name="connsiteY72" fmla="*/ 596480 h 596480"/>
              <a:gd name="connsiteX73" fmla="*/ 3954326 w 4326747"/>
              <a:gd name="connsiteY73" fmla="*/ 526840 h 596480"/>
              <a:gd name="connsiteX74" fmla="*/ 4026993 w 4326747"/>
              <a:gd name="connsiteY74" fmla="*/ 538951 h 596480"/>
              <a:gd name="connsiteX75" fmla="*/ 4048188 w 4326747"/>
              <a:gd name="connsiteY75" fmla="*/ 505645 h 596480"/>
              <a:gd name="connsiteX76" fmla="*/ 4175356 w 4326747"/>
              <a:gd name="connsiteY76" fmla="*/ 517756 h 596480"/>
              <a:gd name="connsiteX77" fmla="*/ 4175356 w 4326747"/>
              <a:gd name="connsiteY77" fmla="*/ 493534 h 596480"/>
              <a:gd name="connsiteX78" fmla="*/ 4205634 w 4326747"/>
              <a:gd name="connsiteY78" fmla="*/ 493534 h 596480"/>
              <a:gd name="connsiteX79" fmla="*/ 4284357 w 4326747"/>
              <a:gd name="connsiteY79" fmla="*/ 566201 h 596480"/>
              <a:gd name="connsiteX80" fmla="*/ 4326747 w 4326747"/>
              <a:gd name="connsiteY80" fmla="*/ 532896 h 596480"/>
              <a:gd name="connsiteX81" fmla="*/ 4326747 w 4326747"/>
              <a:gd name="connsiteY81" fmla="*/ 532896 h 596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326747" h="596480">
                <a:moveTo>
                  <a:pt x="0" y="0"/>
                </a:moveTo>
                <a:lnTo>
                  <a:pt x="72667" y="27250"/>
                </a:lnTo>
                <a:lnTo>
                  <a:pt x="115057" y="102946"/>
                </a:lnTo>
                <a:lnTo>
                  <a:pt x="157446" y="145335"/>
                </a:lnTo>
                <a:lnTo>
                  <a:pt x="205891" y="115057"/>
                </a:lnTo>
                <a:lnTo>
                  <a:pt x="275531" y="257364"/>
                </a:lnTo>
                <a:lnTo>
                  <a:pt x="372421" y="205892"/>
                </a:lnTo>
                <a:lnTo>
                  <a:pt x="432977" y="196808"/>
                </a:lnTo>
                <a:lnTo>
                  <a:pt x="490506" y="284615"/>
                </a:lnTo>
                <a:lnTo>
                  <a:pt x="551062" y="151391"/>
                </a:lnTo>
                <a:lnTo>
                  <a:pt x="572257" y="266448"/>
                </a:lnTo>
                <a:lnTo>
                  <a:pt x="599507" y="227086"/>
                </a:lnTo>
                <a:lnTo>
                  <a:pt x="669147" y="227086"/>
                </a:lnTo>
                <a:lnTo>
                  <a:pt x="693369" y="214975"/>
                </a:lnTo>
                <a:lnTo>
                  <a:pt x="817510" y="293698"/>
                </a:lnTo>
                <a:lnTo>
                  <a:pt x="872010" y="211947"/>
                </a:lnTo>
                <a:cubicBezTo>
                  <a:pt x="879075" y="218003"/>
                  <a:pt x="886946" y="223229"/>
                  <a:pt x="893205" y="230114"/>
                </a:cubicBezTo>
                <a:cubicBezTo>
                  <a:pt x="896090" y="233287"/>
                  <a:pt x="906191" y="252136"/>
                  <a:pt x="908344" y="257364"/>
                </a:cubicBezTo>
                <a:cubicBezTo>
                  <a:pt x="913696" y="270363"/>
                  <a:pt x="923483" y="296726"/>
                  <a:pt x="923483" y="296726"/>
                </a:cubicBezTo>
                <a:lnTo>
                  <a:pt x="923483" y="296726"/>
                </a:lnTo>
                <a:lnTo>
                  <a:pt x="944678" y="296726"/>
                </a:lnTo>
                <a:lnTo>
                  <a:pt x="1008262" y="357282"/>
                </a:lnTo>
                <a:lnTo>
                  <a:pt x="1111208" y="145335"/>
                </a:lnTo>
                <a:lnTo>
                  <a:pt x="1159653" y="363338"/>
                </a:lnTo>
                <a:lnTo>
                  <a:pt x="1241404" y="214975"/>
                </a:lnTo>
                <a:lnTo>
                  <a:pt x="1320127" y="345171"/>
                </a:lnTo>
                <a:lnTo>
                  <a:pt x="1359488" y="314893"/>
                </a:lnTo>
                <a:lnTo>
                  <a:pt x="1438212" y="366366"/>
                </a:lnTo>
                <a:lnTo>
                  <a:pt x="1516935" y="251309"/>
                </a:lnTo>
                <a:lnTo>
                  <a:pt x="1538130" y="290670"/>
                </a:lnTo>
                <a:lnTo>
                  <a:pt x="1592630" y="202864"/>
                </a:lnTo>
                <a:lnTo>
                  <a:pt x="1628964" y="166530"/>
                </a:lnTo>
                <a:lnTo>
                  <a:pt x="1668326" y="36334"/>
                </a:lnTo>
                <a:lnTo>
                  <a:pt x="1683465" y="60556"/>
                </a:lnTo>
                <a:lnTo>
                  <a:pt x="1719798" y="420866"/>
                </a:lnTo>
                <a:lnTo>
                  <a:pt x="1753104" y="245253"/>
                </a:lnTo>
                <a:lnTo>
                  <a:pt x="1807605" y="363338"/>
                </a:lnTo>
                <a:lnTo>
                  <a:pt x="1877245" y="445089"/>
                </a:lnTo>
                <a:lnTo>
                  <a:pt x="1934773" y="393616"/>
                </a:lnTo>
                <a:lnTo>
                  <a:pt x="2019552" y="417839"/>
                </a:lnTo>
                <a:lnTo>
                  <a:pt x="2131581" y="366366"/>
                </a:lnTo>
                <a:lnTo>
                  <a:pt x="2228471" y="481423"/>
                </a:lnTo>
                <a:lnTo>
                  <a:pt x="2282972" y="420866"/>
                </a:lnTo>
                <a:lnTo>
                  <a:pt x="2310222" y="472339"/>
                </a:lnTo>
                <a:lnTo>
                  <a:pt x="2364723" y="426922"/>
                </a:lnTo>
                <a:lnTo>
                  <a:pt x="2416196" y="460228"/>
                </a:lnTo>
                <a:lnTo>
                  <a:pt x="2464641" y="378477"/>
                </a:lnTo>
                <a:lnTo>
                  <a:pt x="2519141" y="445089"/>
                </a:lnTo>
                <a:lnTo>
                  <a:pt x="2561531" y="336088"/>
                </a:lnTo>
                <a:lnTo>
                  <a:pt x="2600892" y="460228"/>
                </a:lnTo>
                <a:lnTo>
                  <a:pt x="2682643" y="502617"/>
                </a:lnTo>
                <a:lnTo>
                  <a:pt x="2797700" y="496562"/>
                </a:lnTo>
                <a:lnTo>
                  <a:pt x="2831006" y="448117"/>
                </a:lnTo>
                <a:lnTo>
                  <a:pt x="2879451" y="460228"/>
                </a:lnTo>
                <a:lnTo>
                  <a:pt x="2930924" y="529868"/>
                </a:lnTo>
                <a:lnTo>
                  <a:pt x="2973314" y="557118"/>
                </a:lnTo>
                <a:lnTo>
                  <a:pt x="2991481" y="478395"/>
                </a:lnTo>
                <a:lnTo>
                  <a:pt x="3067176" y="511701"/>
                </a:lnTo>
                <a:lnTo>
                  <a:pt x="3109565" y="560146"/>
                </a:lnTo>
                <a:lnTo>
                  <a:pt x="3173149" y="593452"/>
                </a:lnTo>
                <a:lnTo>
                  <a:pt x="3254900" y="493534"/>
                </a:lnTo>
                <a:lnTo>
                  <a:pt x="3372985" y="548035"/>
                </a:lnTo>
                <a:lnTo>
                  <a:pt x="3427486" y="514729"/>
                </a:lnTo>
                <a:lnTo>
                  <a:pt x="3530432" y="548035"/>
                </a:lnTo>
                <a:lnTo>
                  <a:pt x="3566765" y="569229"/>
                </a:lnTo>
                <a:lnTo>
                  <a:pt x="3693934" y="493534"/>
                </a:lnTo>
                <a:cubicBezTo>
                  <a:pt x="3702008" y="497571"/>
                  <a:pt x="3710645" y="500638"/>
                  <a:pt x="3718156" y="505645"/>
                </a:cubicBezTo>
                <a:cubicBezTo>
                  <a:pt x="3722906" y="508812"/>
                  <a:pt x="3730267" y="517756"/>
                  <a:pt x="3730267" y="517756"/>
                </a:cubicBezTo>
                <a:lnTo>
                  <a:pt x="3739351" y="523812"/>
                </a:lnTo>
                <a:lnTo>
                  <a:pt x="3760545" y="545007"/>
                </a:lnTo>
                <a:lnTo>
                  <a:pt x="3808990" y="572257"/>
                </a:lnTo>
                <a:lnTo>
                  <a:pt x="3815046" y="526840"/>
                </a:lnTo>
                <a:lnTo>
                  <a:pt x="3905881" y="596480"/>
                </a:lnTo>
                <a:lnTo>
                  <a:pt x="3954326" y="526840"/>
                </a:lnTo>
                <a:lnTo>
                  <a:pt x="4026993" y="538951"/>
                </a:lnTo>
                <a:lnTo>
                  <a:pt x="4048188" y="505645"/>
                </a:lnTo>
                <a:lnTo>
                  <a:pt x="4175356" y="517756"/>
                </a:lnTo>
                <a:lnTo>
                  <a:pt x="4175356" y="493534"/>
                </a:lnTo>
                <a:lnTo>
                  <a:pt x="4205634" y="493534"/>
                </a:lnTo>
                <a:lnTo>
                  <a:pt x="4284357" y="566201"/>
                </a:lnTo>
                <a:lnTo>
                  <a:pt x="4326747" y="532896"/>
                </a:lnTo>
                <a:lnTo>
                  <a:pt x="4326747" y="532896"/>
                </a:ln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63" name="Freihandform 7"/>
          <p:cNvSpPr/>
          <p:nvPr/>
        </p:nvSpPr>
        <p:spPr>
          <a:xfrm>
            <a:off x="4119313" y="3843306"/>
            <a:ext cx="3863492" cy="1558316"/>
          </a:xfrm>
          <a:custGeom>
            <a:avLst/>
            <a:gdLst>
              <a:gd name="connsiteX0" fmla="*/ 0 w 2897619"/>
              <a:gd name="connsiteY0" fmla="*/ 1141487 h 1168737"/>
              <a:gd name="connsiteX1" fmla="*/ 105974 w 2897619"/>
              <a:gd name="connsiteY1" fmla="*/ 1141487 h 1168737"/>
              <a:gd name="connsiteX2" fmla="*/ 175614 w 2897619"/>
              <a:gd name="connsiteY2" fmla="*/ 1150570 h 1168737"/>
              <a:gd name="connsiteX3" fmla="*/ 224059 w 2897619"/>
              <a:gd name="connsiteY3" fmla="*/ 1044596 h 1168737"/>
              <a:gd name="connsiteX4" fmla="*/ 245253 w 2897619"/>
              <a:gd name="connsiteY4" fmla="*/ 1090014 h 1168737"/>
              <a:gd name="connsiteX5" fmla="*/ 308838 w 2897619"/>
              <a:gd name="connsiteY5" fmla="*/ 984040 h 1168737"/>
              <a:gd name="connsiteX6" fmla="*/ 375450 w 2897619"/>
              <a:gd name="connsiteY6" fmla="*/ 1168737 h 1168737"/>
              <a:gd name="connsiteX7" fmla="*/ 429950 w 2897619"/>
              <a:gd name="connsiteY7" fmla="*/ 1156626 h 1168737"/>
              <a:gd name="connsiteX8" fmla="*/ 469312 w 2897619"/>
              <a:gd name="connsiteY8" fmla="*/ 1074875 h 1168737"/>
              <a:gd name="connsiteX9" fmla="*/ 517757 w 2897619"/>
              <a:gd name="connsiteY9" fmla="*/ 1062763 h 1168737"/>
              <a:gd name="connsiteX10" fmla="*/ 523812 w 2897619"/>
              <a:gd name="connsiteY10" fmla="*/ 984040 h 1168737"/>
              <a:gd name="connsiteX11" fmla="*/ 545007 w 2897619"/>
              <a:gd name="connsiteY11" fmla="*/ 956790 h 1168737"/>
              <a:gd name="connsiteX12" fmla="*/ 657036 w 2897619"/>
              <a:gd name="connsiteY12" fmla="*/ 962846 h 1168737"/>
              <a:gd name="connsiteX13" fmla="*/ 699426 w 2897619"/>
              <a:gd name="connsiteY13" fmla="*/ 1011291 h 1168737"/>
              <a:gd name="connsiteX14" fmla="*/ 769065 w 2897619"/>
              <a:gd name="connsiteY14" fmla="*/ 929540 h 1168737"/>
              <a:gd name="connsiteX15" fmla="*/ 865955 w 2897619"/>
              <a:gd name="connsiteY15" fmla="*/ 847789 h 1168737"/>
              <a:gd name="connsiteX16" fmla="*/ 938623 w 2897619"/>
              <a:gd name="connsiteY16" fmla="*/ 817510 h 1168737"/>
              <a:gd name="connsiteX17" fmla="*/ 1026430 w 2897619"/>
              <a:gd name="connsiteY17" fmla="*/ 729704 h 1168737"/>
              <a:gd name="connsiteX18" fmla="*/ 1120292 w 2897619"/>
              <a:gd name="connsiteY18" fmla="*/ 578313 h 1168737"/>
              <a:gd name="connsiteX19" fmla="*/ 1220210 w 2897619"/>
              <a:gd name="connsiteY19" fmla="*/ 611619 h 1168737"/>
              <a:gd name="connsiteX20" fmla="*/ 1220210 w 2897619"/>
              <a:gd name="connsiteY20" fmla="*/ 726676 h 1168737"/>
              <a:gd name="connsiteX21" fmla="*/ 1280766 w 2897619"/>
              <a:gd name="connsiteY21" fmla="*/ 744843 h 1168737"/>
              <a:gd name="connsiteX22" fmla="*/ 1335267 w 2897619"/>
              <a:gd name="connsiteY22" fmla="*/ 660064 h 1168737"/>
              <a:gd name="connsiteX23" fmla="*/ 1398851 w 2897619"/>
              <a:gd name="connsiteY23" fmla="*/ 602536 h 1168737"/>
              <a:gd name="connsiteX24" fmla="*/ 1380684 w 2897619"/>
              <a:gd name="connsiteY24" fmla="*/ 523812 h 1168737"/>
              <a:gd name="connsiteX25" fmla="*/ 1471518 w 2897619"/>
              <a:gd name="connsiteY25" fmla="*/ 448117 h 1168737"/>
              <a:gd name="connsiteX26" fmla="*/ 1529047 w 2897619"/>
              <a:gd name="connsiteY26" fmla="*/ 472340 h 1168737"/>
              <a:gd name="connsiteX27" fmla="*/ 1613826 w 2897619"/>
              <a:gd name="connsiteY27" fmla="*/ 545007 h 1168737"/>
              <a:gd name="connsiteX28" fmla="*/ 1631993 w 2897619"/>
              <a:gd name="connsiteY28" fmla="*/ 584369 h 1168737"/>
              <a:gd name="connsiteX29" fmla="*/ 1668326 w 2897619"/>
              <a:gd name="connsiteY29" fmla="*/ 517757 h 1168737"/>
              <a:gd name="connsiteX30" fmla="*/ 1683465 w 2897619"/>
              <a:gd name="connsiteY30" fmla="*/ 423895 h 1168737"/>
              <a:gd name="connsiteX31" fmla="*/ 1719799 w 2897619"/>
              <a:gd name="connsiteY31" fmla="*/ 390589 h 1168737"/>
              <a:gd name="connsiteX32" fmla="*/ 1762189 w 2897619"/>
              <a:gd name="connsiteY32" fmla="*/ 390589 h 1168737"/>
              <a:gd name="connsiteX33" fmla="*/ 1783383 w 2897619"/>
              <a:gd name="connsiteY33" fmla="*/ 342144 h 1168737"/>
              <a:gd name="connsiteX34" fmla="*/ 1846967 w 2897619"/>
              <a:gd name="connsiteY34" fmla="*/ 190753 h 1168737"/>
              <a:gd name="connsiteX35" fmla="*/ 1856051 w 2897619"/>
              <a:gd name="connsiteY35" fmla="*/ 139280 h 1168737"/>
              <a:gd name="connsiteX36" fmla="*/ 1940830 w 2897619"/>
              <a:gd name="connsiteY36" fmla="*/ 293698 h 1168737"/>
              <a:gd name="connsiteX37" fmla="*/ 1886329 w 2897619"/>
              <a:gd name="connsiteY37" fmla="*/ 336088 h 1168737"/>
              <a:gd name="connsiteX38" fmla="*/ 1928718 w 2897619"/>
              <a:gd name="connsiteY38" fmla="*/ 481423 h 1168737"/>
              <a:gd name="connsiteX39" fmla="*/ 1992302 w 2897619"/>
              <a:gd name="connsiteY39" fmla="*/ 566202 h 1168737"/>
              <a:gd name="connsiteX40" fmla="*/ 2013497 w 2897619"/>
              <a:gd name="connsiteY40" fmla="*/ 599508 h 1168737"/>
              <a:gd name="connsiteX41" fmla="*/ 2077081 w 2897619"/>
              <a:gd name="connsiteY41" fmla="*/ 390589 h 1168737"/>
              <a:gd name="connsiteX42" fmla="*/ 2095248 w 2897619"/>
              <a:gd name="connsiteY42" fmla="*/ 617675 h 1168737"/>
              <a:gd name="connsiteX43" fmla="*/ 2095248 w 2897619"/>
              <a:gd name="connsiteY43" fmla="*/ 581341 h 1168737"/>
              <a:gd name="connsiteX44" fmla="*/ 2131582 w 2897619"/>
              <a:gd name="connsiteY44" fmla="*/ 436006 h 1168737"/>
              <a:gd name="connsiteX45" fmla="*/ 2170944 w 2897619"/>
              <a:gd name="connsiteY45" fmla="*/ 454173 h 1168737"/>
              <a:gd name="connsiteX46" fmla="*/ 2213333 w 2897619"/>
              <a:gd name="connsiteY46" fmla="*/ 481423 h 1168737"/>
              <a:gd name="connsiteX47" fmla="*/ 2240583 w 2897619"/>
              <a:gd name="connsiteY47" fmla="*/ 457200 h 1168737"/>
              <a:gd name="connsiteX48" fmla="*/ 2261778 w 2897619"/>
              <a:gd name="connsiteY48" fmla="*/ 481423 h 1168737"/>
              <a:gd name="connsiteX49" fmla="*/ 2276917 w 2897619"/>
              <a:gd name="connsiteY49" fmla="*/ 511701 h 1168737"/>
              <a:gd name="connsiteX50" fmla="*/ 2304167 w 2897619"/>
              <a:gd name="connsiteY50" fmla="*/ 538951 h 1168737"/>
              <a:gd name="connsiteX51" fmla="*/ 2304167 w 2897619"/>
              <a:gd name="connsiteY51" fmla="*/ 545007 h 1168737"/>
              <a:gd name="connsiteX52" fmla="*/ 2304167 w 2897619"/>
              <a:gd name="connsiteY52" fmla="*/ 545007 h 1168737"/>
              <a:gd name="connsiteX53" fmla="*/ 2358668 w 2897619"/>
              <a:gd name="connsiteY53" fmla="*/ 560146 h 1168737"/>
              <a:gd name="connsiteX54" fmla="*/ 2476753 w 2897619"/>
              <a:gd name="connsiteY54" fmla="*/ 538951 h 1168737"/>
              <a:gd name="connsiteX55" fmla="*/ 2504003 w 2897619"/>
              <a:gd name="connsiteY55" fmla="*/ 457200 h 1168737"/>
              <a:gd name="connsiteX56" fmla="*/ 2546393 w 2897619"/>
              <a:gd name="connsiteY56" fmla="*/ 342144 h 1168737"/>
              <a:gd name="connsiteX57" fmla="*/ 2552448 w 2897619"/>
              <a:gd name="connsiteY57" fmla="*/ 263420 h 1168737"/>
              <a:gd name="connsiteX58" fmla="*/ 2573643 w 2897619"/>
              <a:gd name="connsiteY58" fmla="*/ 221031 h 1168737"/>
              <a:gd name="connsiteX59" fmla="*/ 2670533 w 2897619"/>
              <a:gd name="connsiteY59" fmla="*/ 266448 h 1168737"/>
              <a:gd name="connsiteX60" fmla="*/ 2667505 w 2897619"/>
              <a:gd name="connsiteY60" fmla="*/ 330032 h 1168737"/>
              <a:gd name="connsiteX61" fmla="*/ 2712922 w 2897619"/>
              <a:gd name="connsiteY61" fmla="*/ 175614 h 1168737"/>
              <a:gd name="connsiteX62" fmla="*/ 2743200 w 2897619"/>
              <a:gd name="connsiteY62" fmla="*/ 218003 h 1168737"/>
              <a:gd name="connsiteX63" fmla="*/ 2776506 w 2897619"/>
              <a:gd name="connsiteY63" fmla="*/ 84779 h 1168737"/>
              <a:gd name="connsiteX64" fmla="*/ 2834035 w 2897619"/>
              <a:gd name="connsiteY64" fmla="*/ 227087 h 1168737"/>
              <a:gd name="connsiteX65" fmla="*/ 2897619 w 2897619"/>
              <a:gd name="connsiteY65" fmla="*/ 0 h 1168737"/>
              <a:gd name="connsiteX66" fmla="*/ 2897619 w 2897619"/>
              <a:gd name="connsiteY66" fmla="*/ 0 h 1168737"/>
              <a:gd name="connsiteX0" fmla="*/ 0 w 2897619"/>
              <a:gd name="connsiteY0" fmla="*/ 1141487 h 1168737"/>
              <a:gd name="connsiteX1" fmla="*/ 105974 w 2897619"/>
              <a:gd name="connsiteY1" fmla="*/ 1141487 h 1168737"/>
              <a:gd name="connsiteX2" fmla="*/ 175614 w 2897619"/>
              <a:gd name="connsiteY2" fmla="*/ 1150570 h 1168737"/>
              <a:gd name="connsiteX3" fmla="*/ 224059 w 2897619"/>
              <a:gd name="connsiteY3" fmla="*/ 1044596 h 1168737"/>
              <a:gd name="connsiteX4" fmla="*/ 245253 w 2897619"/>
              <a:gd name="connsiteY4" fmla="*/ 1090014 h 1168737"/>
              <a:gd name="connsiteX5" fmla="*/ 308838 w 2897619"/>
              <a:gd name="connsiteY5" fmla="*/ 984040 h 1168737"/>
              <a:gd name="connsiteX6" fmla="*/ 375450 w 2897619"/>
              <a:gd name="connsiteY6" fmla="*/ 1168737 h 1168737"/>
              <a:gd name="connsiteX7" fmla="*/ 429950 w 2897619"/>
              <a:gd name="connsiteY7" fmla="*/ 1156626 h 1168737"/>
              <a:gd name="connsiteX8" fmla="*/ 469312 w 2897619"/>
              <a:gd name="connsiteY8" fmla="*/ 1074875 h 1168737"/>
              <a:gd name="connsiteX9" fmla="*/ 517757 w 2897619"/>
              <a:gd name="connsiteY9" fmla="*/ 1062763 h 1168737"/>
              <a:gd name="connsiteX10" fmla="*/ 523812 w 2897619"/>
              <a:gd name="connsiteY10" fmla="*/ 984040 h 1168737"/>
              <a:gd name="connsiteX11" fmla="*/ 545007 w 2897619"/>
              <a:gd name="connsiteY11" fmla="*/ 956790 h 1168737"/>
              <a:gd name="connsiteX12" fmla="*/ 657036 w 2897619"/>
              <a:gd name="connsiteY12" fmla="*/ 962846 h 1168737"/>
              <a:gd name="connsiteX13" fmla="*/ 699426 w 2897619"/>
              <a:gd name="connsiteY13" fmla="*/ 1011291 h 1168737"/>
              <a:gd name="connsiteX14" fmla="*/ 769065 w 2897619"/>
              <a:gd name="connsiteY14" fmla="*/ 929540 h 1168737"/>
              <a:gd name="connsiteX15" fmla="*/ 865955 w 2897619"/>
              <a:gd name="connsiteY15" fmla="*/ 847789 h 1168737"/>
              <a:gd name="connsiteX16" fmla="*/ 938623 w 2897619"/>
              <a:gd name="connsiteY16" fmla="*/ 817510 h 1168737"/>
              <a:gd name="connsiteX17" fmla="*/ 1026430 w 2897619"/>
              <a:gd name="connsiteY17" fmla="*/ 729704 h 1168737"/>
              <a:gd name="connsiteX18" fmla="*/ 1120292 w 2897619"/>
              <a:gd name="connsiteY18" fmla="*/ 578313 h 1168737"/>
              <a:gd name="connsiteX19" fmla="*/ 1220210 w 2897619"/>
              <a:gd name="connsiteY19" fmla="*/ 611619 h 1168737"/>
              <a:gd name="connsiteX20" fmla="*/ 1220210 w 2897619"/>
              <a:gd name="connsiteY20" fmla="*/ 726676 h 1168737"/>
              <a:gd name="connsiteX21" fmla="*/ 1280766 w 2897619"/>
              <a:gd name="connsiteY21" fmla="*/ 744843 h 1168737"/>
              <a:gd name="connsiteX22" fmla="*/ 1335267 w 2897619"/>
              <a:gd name="connsiteY22" fmla="*/ 660064 h 1168737"/>
              <a:gd name="connsiteX23" fmla="*/ 1398851 w 2897619"/>
              <a:gd name="connsiteY23" fmla="*/ 602536 h 1168737"/>
              <a:gd name="connsiteX24" fmla="*/ 1380684 w 2897619"/>
              <a:gd name="connsiteY24" fmla="*/ 523812 h 1168737"/>
              <a:gd name="connsiteX25" fmla="*/ 1471518 w 2897619"/>
              <a:gd name="connsiteY25" fmla="*/ 448117 h 1168737"/>
              <a:gd name="connsiteX26" fmla="*/ 1529047 w 2897619"/>
              <a:gd name="connsiteY26" fmla="*/ 472340 h 1168737"/>
              <a:gd name="connsiteX27" fmla="*/ 1613826 w 2897619"/>
              <a:gd name="connsiteY27" fmla="*/ 545007 h 1168737"/>
              <a:gd name="connsiteX28" fmla="*/ 1631993 w 2897619"/>
              <a:gd name="connsiteY28" fmla="*/ 584369 h 1168737"/>
              <a:gd name="connsiteX29" fmla="*/ 1668326 w 2897619"/>
              <a:gd name="connsiteY29" fmla="*/ 517757 h 1168737"/>
              <a:gd name="connsiteX30" fmla="*/ 1683465 w 2897619"/>
              <a:gd name="connsiteY30" fmla="*/ 423895 h 1168737"/>
              <a:gd name="connsiteX31" fmla="*/ 1719799 w 2897619"/>
              <a:gd name="connsiteY31" fmla="*/ 390589 h 1168737"/>
              <a:gd name="connsiteX32" fmla="*/ 1762189 w 2897619"/>
              <a:gd name="connsiteY32" fmla="*/ 390589 h 1168737"/>
              <a:gd name="connsiteX33" fmla="*/ 1783383 w 2897619"/>
              <a:gd name="connsiteY33" fmla="*/ 342144 h 1168737"/>
              <a:gd name="connsiteX34" fmla="*/ 1804577 w 2897619"/>
              <a:gd name="connsiteY34" fmla="*/ 184697 h 1168737"/>
              <a:gd name="connsiteX35" fmla="*/ 1856051 w 2897619"/>
              <a:gd name="connsiteY35" fmla="*/ 139280 h 1168737"/>
              <a:gd name="connsiteX36" fmla="*/ 1940830 w 2897619"/>
              <a:gd name="connsiteY36" fmla="*/ 293698 h 1168737"/>
              <a:gd name="connsiteX37" fmla="*/ 1886329 w 2897619"/>
              <a:gd name="connsiteY37" fmla="*/ 336088 h 1168737"/>
              <a:gd name="connsiteX38" fmla="*/ 1928718 w 2897619"/>
              <a:gd name="connsiteY38" fmla="*/ 481423 h 1168737"/>
              <a:gd name="connsiteX39" fmla="*/ 1992302 w 2897619"/>
              <a:gd name="connsiteY39" fmla="*/ 566202 h 1168737"/>
              <a:gd name="connsiteX40" fmla="*/ 2013497 w 2897619"/>
              <a:gd name="connsiteY40" fmla="*/ 599508 h 1168737"/>
              <a:gd name="connsiteX41" fmla="*/ 2077081 w 2897619"/>
              <a:gd name="connsiteY41" fmla="*/ 390589 h 1168737"/>
              <a:gd name="connsiteX42" fmla="*/ 2095248 w 2897619"/>
              <a:gd name="connsiteY42" fmla="*/ 617675 h 1168737"/>
              <a:gd name="connsiteX43" fmla="*/ 2095248 w 2897619"/>
              <a:gd name="connsiteY43" fmla="*/ 581341 h 1168737"/>
              <a:gd name="connsiteX44" fmla="*/ 2131582 w 2897619"/>
              <a:gd name="connsiteY44" fmla="*/ 436006 h 1168737"/>
              <a:gd name="connsiteX45" fmla="*/ 2170944 w 2897619"/>
              <a:gd name="connsiteY45" fmla="*/ 454173 h 1168737"/>
              <a:gd name="connsiteX46" fmla="*/ 2213333 w 2897619"/>
              <a:gd name="connsiteY46" fmla="*/ 481423 h 1168737"/>
              <a:gd name="connsiteX47" fmla="*/ 2240583 w 2897619"/>
              <a:gd name="connsiteY47" fmla="*/ 457200 h 1168737"/>
              <a:gd name="connsiteX48" fmla="*/ 2261778 w 2897619"/>
              <a:gd name="connsiteY48" fmla="*/ 481423 h 1168737"/>
              <a:gd name="connsiteX49" fmla="*/ 2276917 w 2897619"/>
              <a:gd name="connsiteY49" fmla="*/ 511701 h 1168737"/>
              <a:gd name="connsiteX50" fmla="*/ 2304167 w 2897619"/>
              <a:gd name="connsiteY50" fmla="*/ 538951 h 1168737"/>
              <a:gd name="connsiteX51" fmla="*/ 2304167 w 2897619"/>
              <a:gd name="connsiteY51" fmla="*/ 545007 h 1168737"/>
              <a:gd name="connsiteX52" fmla="*/ 2304167 w 2897619"/>
              <a:gd name="connsiteY52" fmla="*/ 545007 h 1168737"/>
              <a:gd name="connsiteX53" fmla="*/ 2358668 w 2897619"/>
              <a:gd name="connsiteY53" fmla="*/ 560146 h 1168737"/>
              <a:gd name="connsiteX54" fmla="*/ 2476753 w 2897619"/>
              <a:gd name="connsiteY54" fmla="*/ 538951 h 1168737"/>
              <a:gd name="connsiteX55" fmla="*/ 2504003 w 2897619"/>
              <a:gd name="connsiteY55" fmla="*/ 457200 h 1168737"/>
              <a:gd name="connsiteX56" fmla="*/ 2546393 w 2897619"/>
              <a:gd name="connsiteY56" fmla="*/ 342144 h 1168737"/>
              <a:gd name="connsiteX57" fmla="*/ 2552448 w 2897619"/>
              <a:gd name="connsiteY57" fmla="*/ 263420 h 1168737"/>
              <a:gd name="connsiteX58" fmla="*/ 2573643 w 2897619"/>
              <a:gd name="connsiteY58" fmla="*/ 221031 h 1168737"/>
              <a:gd name="connsiteX59" fmla="*/ 2670533 w 2897619"/>
              <a:gd name="connsiteY59" fmla="*/ 266448 h 1168737"/>
              <a:gd name="connsiteX60" fmla="*/ 2667505 w 2897619"/>
              <a:gd name="connsiteY60" fmla="*/ 330032 h 1168737"/>
              <a:gd name="connsiteX61" fmla="*/ 2712922 w 2897619"/>
              <a:gd name="connsiteY61" fmla="*/ 175614 h 1168737"/>
              <a:gd name="connsiteX62" fmla="*/ 2743200 w 2897619"/>
              <a:gd name="connsiteY62" fmla="*/ 218003 h 1168737"/>
              <a:gd name="connsiteX63" fmla="*/ 2776506 w 2897619"/>
              <a:gd name="connsiteY63" fmla="*/ 84779 h 1168737"/>
              <a:gd name="connsiteX64" fmla="*/ 2834035 w 2897619"/>
              <a:gd name="connsiteY64" fmla="*/ 227087 h 1168737"/>
              <a:gd name="connsiteX65" fmla="*/ 2897619 w 2897619"/>
              <a:gd name="connsiteY65" fmla="*/ 0 h 1168737"/>
              <a:gd name="connsiteX66" fmla="*/ 2897619 w 2897619"/>
              <a:gd name="connsiteY66" fmla="*/ 0 h 1168737"/>
              <a:gd name="connsiteX0" fmla="*/ 0 w 2897619"/>
              <a:gd name="connsiteY0" fmla="*/ 1141487 h 1168737"/>
              <a:gd name="connsiteX1" fmla="*/ 105974 w 2897619"/>
              <a:gd name="connsiteY1" fmla="*/ 1141487 h 1168737"/>
              <a:gd name="connsiteX2" fmla="*/ 175614 w 2897619"/>
              <a:gd name="connsiteY2" fmla="*/ 1150570 h 1168737"/>
              <a:gd name="connsiteX3" fmla="*/ 224059 w 2897619"/>
              <a:gd name="connsiteY3" fmla="*/ 1044596 h 1168737"/>
              <a:gd name="connsiteX4" fmla="*/ 245253 w 2897619"/>
              <a:gd name="connsiteY4" fmla="*/ 1090014 h 1168737"/>
              <a:gd name="connsiteX5" fmla="*/ 308838 w 2897619"/>
              <a:gd name="connsiteY5" fmla="*/ 984040 h 1168737"/>
              <a:gd name="connsiteX6" fmla="*/ 375450 w 2897619"/>
              <a:gd name="connsiteY6" fmla="*/ 1168737 h 1168737"/>
              <a:gd name="connsiteX7" fmla="*/ 429950 w 2897619"/>
              <a:gd name="connsiteY7" fmla="*/ 1156626 h 1168737"/>
              <a:gd name="connsiteX8" fmla="*/ 469312 w 2897619"/>
              <a:gd name="connsiteY8" fmla="*/ 1074875 h 1168737"/>
              <a:gd name="connsiteX9" fmla="*/ 517757 w 2897619"/>
              <a:gd name="connsiteY9" fmla="*/ 1062763 h 1168737"/>
              <a:gd name="connsiteX10" fmla="*/ 523812 w 2897619"/>
              <a:gd name="connsiteY10" fmla="*/ 984040 h 1168737"/>
              <a:gd name="connsiteX11" fmla="*/ 545007 w 2897619"/>
              <a:gd name="connsiteY11" fmla="*/ 956790 h 1168737"/>
              <a:gd name="connsiteX12" fmla="*/ 657036 w 2897619"/>
              <a:gd name="connsiteY12" fmla="*/ 962846 h 1168737"/>
              <a:gd name="connsiteX13" fmla="*/ 699426 w 2897619"/>
              <a:gd name="connsiteY13" fmla="*/ 1011291 h 1168737"/>
              <a:gd name="connsiteX14" fmla="*/ 769065 w 2897619"/>
              <a:gd name="connsiteY14" fmla="*/ 929540 h 1168737"/>
              <a:gd name="connsiteX15" fmla="*/ 865955 w 2897619"/>
              <a:gd name="connsiteY15" fmla="*/ 847789 h 1168737"/>
              <a:gd name="connsiteX16" fmla="*/ 938623 w 2897619"/>
              <a:gd name="connsiteY16" fmla="*/ 817510 h 1168737"/>
              <a:gd name="connsiteX17" fmla="*/ 1026430 w 2897619"/>
              <a:gd name="connsiteY17" fmla="*/ 729704 h 1168737"/>
              <a:gd name="connsiteX18" fmla="*/ 1120292 w 2897619"/>
              <a:gd name="connsiteY18" fmla="*/ 578313 h 1168737"/>
              <a:gd name="connsiteX19" fmla="*/ 1220210 w 2897619"/>
              <a:gd name="connsiteY19" fmla="*/ 611619 h 1168737"/>
              <a:gd name="connsiteX20" fmla="*/ 1220210 w 2897619"/>
              <a:gd name="connsiteY20" fmla="*/ 726676 h 1168737"/>
              <a:gd name="connsiteX21" fmla="*/ 1280766 w 2897619"/>
              <a:gd name="connsiteY21" fmla="*/ 744843 h 1168737"/>
              <a:gd name="connsiteX22" fmla="*/ 1335267 w 2897619"/>
              <a:gd name="connsiteY22" fmla="*/ 660064 h 1168737"/>
              <a:gd name="connsiteX23" fmla="*/ 1398851 w 2897619"/>
              <a:gd name="connsiteY23" fmla="*/ 602536 h 1168737"/>
              <a:gd name="connsiteX24" fmla="*/ 1380684 w 2897619"/>
              <a:gd name="connsiteY24" fmla="*/ 523812 h 1168737"/>
              <a:gd name="connsiteX25" fmla="*/ 1471518 w 2897619"/>
              <a:gd name="connsiteY25" fmla="*/ 448117 h 1168737"/>
              <a:gd name="connsiteX26" fmla="*/ 1529047 w 2897619"/>
              <a:gd name="connsiteY26" fmla="*/ 472340 h 1168737"/>
              <a:gd name="connsiteX27" fmla="*/ 1613826 w 2897619"/>
              <a:gd name="connsiteY27" fmla="*/ 545007 h 1168737"/>
              <a:gd name="connsiteX28" fmla="*/ 1631993 w 2897619"/>
              <a:gd name="connsiteY28" fmla="*/ 584369 h 1168737"/>
              <a:gd name="connsiteX29" fmla="*/ 1668326 w 2897619"/>
              <a:gd name="connsiteY29" fmla="*/ 517757 h 1168737"/>
              <a:gd name="connsiteX30" fmla="*/ 1683465 w 2897619"/>
              <a:gd name="connsiteY30" fmla="*/ 423895 h 1168737"/>
              <a:gd name="connsiteX31" fmla="*/ 1719799 w 2897619"/>
              <a:gd name="connsiteY31" fmla="*/ 390589 h 1168737"/>
              <a:gd name="connsiteX32" fmla="*/ 1762189 w 2897619"/>
              <a:gd name="connsiteY32" fmla="*/ 390589 h 1168737"/>
              <a:gd name="connsiteX33" fmla="*/ 1783383 w 2897619"/>
              <a:gd name="connsiteY33" fmla="*/ 342144 h 1168737"/>
              <a:gd name="connsiteX34" fmla="*/ 1804577 w 2897619"/>
              <a:gd name="connsiteY34" fmla="*/ 184697 h 1168737"/>
              <a:gd name="connsiteX35" fmla="*/ 1822745 w 2897619"/>
              <a:gd name="connsiteY35" fmla="*/ 136252 h 1168737"/>
              <a:gd name="connsiteX36" fmla="*/ 1856051 w 2897619"/>
              <a:gd name="connsiteY36" fmla="*/ 139280 h 1168737"/>
              <a:gd name="connsiteX37" fmla="*/ 1940830 w 2897619"/>
              <a:gd name="connsiteY37" fmla="*/ 293698 h 1168737"/>
              <a:gd name="connsiteX38" fmla="*/ 1886329 w 2897619"/>
              <a:gd name="connsiteY38" fmla="*/ 336088 h 1168737"/>
              <a:gd name="connsiteX39" fmla="*/ 1928718 w 2897619"/>
              <a:gd name="connsiteY39" fmla="*/ 481423 h 1168737"/>
              <a:gd name="connsiteX40" fmla="*/ 1992302 w 2897619"/>
              <a:gd name="connsiteY40" fmla="*/ 566202 h 1168737"/>
              <a:gd name="connsiteX41" fmla="*/ 2013497 w 2897619"/>
              <a:gd name="connsiteY41" fmla="*/ 599508 h 1168737"/>
              <a:gd name="connsiteX42" fmla="*/ 2077081 w 2897619"/>
              <a:gd name="connsiteY42" fmla="*/ 390589 h 1168737"/>
              <a:gd name="connsiteX43" fmla="*/ 2095248 w 2897619"/>
              <a:gd name="connsiteY43" fmla="*/ 617675 h 1168737"/>
              <a:gd name="connsiteX44" fmla="*/ 2095248 w 2897619"/>
              <a:gd name="connsiteY44" fmla="*/ 581341 h 1168737"/>
              <a:gd name="connsiteX45" fmla="*/ 2131582 w 2897619"/>
              <a:gd name="connsiteY45" fmla="*/ 436006 h 1168737"/>
              <a:gd name="connsiteX46" fmla="*/ 2170944 w 2897619"/>
              <a:gd name="connsiteY46" fmla="*/ 454173 h 1168737"/>
              <a:gd name="connsiteX47" fmla="*/ 2213333 w 2897619"/>
              <a:gd name="connsiteY47" fmla="*/ 481423 h 1168737"/>
              <a:gd name="connsiteX48" fmla="*/ 2240583 w 2897619"/>
              <a:gd name="connsiteY48" fmla="*/ 457200 h 1168737"/>
              <a:gd name="connsiteX49" fmla="*/ 2261778 w 2897619"/>
              <a:gd name="connsiteY49" fmla="*/ 481423 h 1168737"/>
              <a:gd name="connsiteX50" fmla="*/ 2276917 w 2897619"/>
              <a:gd name="connsiteY50" fmla="*/ 511701 h 1168737"/>
              <a:gd name="connsiteX51" fmla="*/ 2304167 w 2897619"/>
              <a:gd name="connsiteY51" fmla="*/ 538951 h 1168737"/>
              <a:gd name="connsiteX52" fmla="*/ 2304167 w 2897619"/>
              <a:gd name="connsiteY52" fmla="*/ 545007 h 1168737"/>
              <a:gd name="connsiteX53" fmla="*/ 2304167 w 2897619"/>
              <a:gd name="connsiteY53" fmla="*/ 545007 h 1168737"/>
              <a:gd name="connsiteX54" fmla="*/ 2358668 w 2897619"/>
              <a:gd name="connsiteY54" fmla="*/ 560146 h 1168737"/>
              <a:gd name="connsiteX55" fmla="*/ 2476753 w 2897619"/>
              <a:gd name="connsiteY55" fmla="*/ 538951 h 1168737"/>
              <a:gd name="connsiteX56" fmla="*/ 2504003 w 2897619"/>
              <a:gd name="connsiteY56" fmla="*/ 457200 h 1168737"/>
              <a:gd name="connsiteX57" fmla="*/ 2546393 w 2897619"/>
              <a:gd name="connsiteY57" fmla="*/ 342144 h 1168737"/>
              <a:gd name="connsiteX58" fmla="*/ 2552448 w 2897619"/>
              <a:gd name="connsiteY58" fmla="*/ 263420 h 1168737"/>
              <a:gd name="connsiteX59" fmla="*/ 2573643 w 2897619"/>
              <a:gd name="connsiteY59" fmla="*/ 221031 h 1168737"/>
              <a:gd name="connsiteX60" fmla="*/ 2670533 w 2897619"/>
              <a:gd name="connsiteY60" fmla="*/ 266448 h 1168737"/>
              <a:gd name="connsiteX61" fmla="*/ 2667505 w 2897619"/>
              <a:gd name="connsiteY61" fmla="*/ 330032 h 1168737"/>
              <a:gd name="connsiteX62" fmla="*/ 2712922 w 2897619"/>
              <a:gd name="connsiteY62" fmla="*/ 175614 h 1168737"/>
              <a:gd name="connsiteX63" fmla="*/ 2743200 w 2897619"/>
              <a:gd name="connsiteY63" fmla="*/ 218003 h 1168737"/>
              <a:gd name="connsiteX64" fmla="*/ 2776506 w 2897619"/>
              <a:gd name="connsiteY64" fmla="*/ 84779 h 1168737"/>
              <a:gd name="connsiteX65" fmla="*/ 2834035 w 2897619"/>
              <a:gd name="connsiteY65" fmla="*/ 227087 h 1168737"/>
              <a:gd name="connsiteX66" fmla="*/ 2897619 w 2897619"/>
              <a:gd name="connsiteY66" fmla="*/ 0 h 1168737"/>
              <a:gd name="connsiteX67" fmla="*/ 2897619 w 2897619"/>
              <a:gd name="connsiteY67" fmla="*/ 0 h 1168737"/>
              <a:gd name="connsiteX0" fmla="*/ 0 w 2897619"/>
              <a:gd name="connsiteY0" fmla="*/ 1141487 h 1168737"/>
              <a:gd name="connsiteX1" fmla="*/ 105974 w 2897619"/>
              <a:gd name="connsiteY1" fmla="*/ 1141487 h 1168737"/>
              <a:gd name="connsiteX2" fmla="*/ 175614 w 2897619"/>
              <a:gd name="connsiteY2" fmla="*/ 1150570 h 1168737"/>
              <a:gd name="connsiteX3" fmla="*/ 224059 w 2897619"/>
              <a:gd name="connsiteY3" fmla="*/ 1044596 h 1168737"/>
              <a:gd name="connsiteX4" fmla="*/ 245253 w 2897619"/>
              <a:gd name="connsiteY4" fmla="*/ 1090014 h 1168737"/>
              <a:gd name="connsiteX5" fmla="*/ 308838 w 2897619"/>
              <a:gd name="connsiteY5" fmla="*/ 984040 h 1168737"/>
              <a:gd name="connsiteX6" fmla="*/ 375450 w 2897619"/>
              <a:gd name="connsiteY6" fmla="*/ 1168737 h 1168737"/>
              <a:gd name="connsiteX7" fmla="*/ 429950 w 2897619"/>
              <a:gd name="connsiteY7" fmla="*/ 1156626 h 1168737"/>
              <a:gd name="connsiteX8" fmla="*/ 469312 w 2897619"/>
              <a:gd name="connsiteY8" fmla="*/ 1074875 h 1168737"/>
              <a:gd name="connsiteX9" fmla="*/ 517757 w 2897619"/>
              <a:gd name="connsiteY9" fmla="*/ 1062763 h 1168737"/>
              <a:gd name="connsiteX10" fmla="*/ 523812 w 2897619"/>
              <a:gd name="connsiteY10" fmla="*/ 984040 h 1168737"/>
              <a:gd name="connsiteX11" fmla="*/ 545007 w 2897619"/>
              <a:gd name="connsiteY11" fmla="*/ 956790 h 1168737"/>
              <a:gd name="connsiteX12" fmla="*/ 657036 w 2897619"/>
              <a:gd name="connsiteY12" fmla="*/ 962846 h 1168737"/>
              <a:gd name="connsiteX13" fmla="*/ 699426 w 2897619"/>
              <a:gd name="connsiteY13" fmla="*/ 1011291 h 1168737"/>
              <a:gd name="connsiteX14" fmla="*/ 769065 w 2897619"/>
              <a:gd name="connsiteY14" fmla="*/ 929540 h 1168737"/>
              <a:gd name="connsiteX15" fmla="*/ 865955 w 2897619"/>
              <a:gd name="connsiteY15" fmla="*/ 847789 h 1168737"/>
              <a:gd name="connsiteX16" fmla="*/ 938623 w 2897619"/>
              <a:gd name="connsiteY16" fmla="*/ 817510 h 1168737"/>
              <a:gd name="connsiteX17" fmla="*/ 1026430 w 2897619"/>
              <a:gd name="connsiteY17" fmla="*/ 729704 h 1168737"/>
              <a:gd name="connsiteX18" fmla="*/ 1120292 w 2897619"/>
              <a:gd name="connsiteY18" fmla="*/ 578313 h 1168737"/>
              <a:gd name="connsiteX19" fmla="*/ 1220210 w 2897619"/>
              <a:gd name="connsiteY19" fmla="*/ 611619 h 1168737"/>
              <a:gd name="connsiteX20" fmla="*/ 1220210 w 2897619"/>
              <a:gd name="connsiteY20" fmla="*/ 726676 h 1168737"/>
              <a:gd name="connsiteX21" fmla="*/ 1280766 w 2897619"/>
              <a:gd name="connsiteY21" fmla="*/ 744843 h 1168737"/>
              <a:gd name="connsiteX22" fmla="*/ 1335267 w 2897619"/>
              <a:gd name="connsiteY22" fmla="*/ 660064 h 1168737"/>
              <a:gd name="connsiteX23" fmla="*/ 1398851 w 2897619"/>
              <a:gd name="connsiteY23" fmla="*/ 602536 h 1168737"/>
              <a:gd name="connsiteX24" fmla="*/ 1380684 w 2897619"/>
              <a:gd name="connsiteY24" fmla="*/ 523812 h 1168737"/>
              <a:gd name="connsiteX25" fmla="*/ 1471518 w 2897619"/>
              <a:gd name="connsiteY25" fmla="*/ 448117 h 1168737"/>
              <a:gd name="connsiteX26" fmla="*/ 1529047 w 2897619"/>
              <a:gd name="connsiteY26" fmla="*/ 472340 h 1168737"/>
              <a:gd name="connsiteX27" fmla="*/ 1613826 w 2897619"/>
              <a:gd name="connsiteY27" fmla="*/ 545007 h 1168737"/>
              <a:gd name="connsiteX28" fmla="*/ 1631993 w 2897619"/>
              <a:gd name="connsiteY28" fmla="*/ 584369 h 1168737"/>
              <a:gd name="connsiteX29" fmla="*/ 1668326 w 2897619"/>
              <a:gd name="connsiteY29" fmla="*/ 517757 h 1168737"/>
              <a:gd name="connsiteX30" fmla="*/ 1683465 w 2897619"/>
              <a:gd name="connsiteY30" fmla="*/ 423895 h 1168737"/>
              <a:gd name="connsiteX31" fmla="*/ 1719799 w 2897619"/>
              <a:gd name="connsiteY31" fmla="*/ 390589 h 1168737"/>
              <a:gd name="connsiteX32" fmla="*/ 1762189 w 2897619"/>
              <a:gd name="connsiteY32" fmla="*/ 390589 h 1168737"/>
              <a:gd name="connsiteX33" fmla="*/ 1783383 w 2897619"/>
              <a:gd name="connsiteY33" fmla="*/ 342144 h 1168737"/>
              <a:gd name="connsiteX34" fmla="*/ 1804577 w 2897619"/>
              <a:gd name="connsiteY34" fmla="*/ 184697 h 1168737"/>
              <a:gd name="connsiteX35" fmla="*/ 1822745 w 2897619"/>
              <a:gd name="connsiteY35" fmla="*/ 136252 h 1168737"/>
              <a:gd name="connsiteX36" fmla="*/ 1856051 w 2897619"/>
              <a:gd name="connsiteY36" fmla="*/ 139280 h 1168737"/>
              <a:gd name="connsiteX37" fmla="*/ 1877246 w 2897619"/>
              <a:gd name="connsiteY37" fmla="*/ 287642 h 1168737"/>
              <a:gd name="connsiteX38" fmla="*/ 1886329 w 2897619"/>
              <a:gd name="connsiteY38" fmla="*/ 336088 h 1168737"/>
              <a:gd name="connsiteX39" fmla="*/ 1928718 w 2897619"/>
              <a:gd name="connsiteY39" fmla="*/ 481423 h 1168737"/>
              <a:gd name="connsiteX40" fmla="*/ 1992302 w 2897619"/>
              <a:gd name="connsiteY40" fmla="*/ 566202 h 1168737"/>
              <a:gd name="connsiteX41" fmla="*/ 2013497 w 2897619"/>
              <a:gd name="connsiteY41" fmla="*/ 599508 h 1168737"/>
              <a:gd name="connsiteX42" fmla="*/ 2077081 w 2897619"/>
              <a:gd name="connsiteY42" fmla="*/ 390589 h 1168737"/>
              <a:gd name="connsiteX43" fmla="*/ 2095248 w 2897619"/>
              <a:gd name="connsiteY43" fmla="*/ 617675 h 1168737"/>
              <a:gd name="connsiteX44" fmla="*/ 2095248 w 2897619"/>
              <a:gd name="connsiteY44" fmla="*/ 581341 h 1168737"/>
              <a:gd name="connsiteX45" fmla="*/ 2131582 w 2897619"/>
              <a:gd name="connsiteY45" fmla="*/ 436006 h 1168737"/>
              <a:gd name="connsiteX46" fmla="*/ 2170944 w 2897619"/>
              <a:gd name="connsiteY46" fmla="*/ 454173 h 1168737"/>
              <a:gd name="connsiteX47" fmla="*/ 2213333 w 2897619"/>
              <a:gd name="connsiteY47" fmla="*/ 481423 h 1168737"/>
              <a:gd name="connsiteX48" fmla="*/ 2240583 w 2897619"/>
              <a:gd name="connsiteY48" fmla="*/ 457200 h 1168737"/>
              <a:gd name="connsiteX49" fmla="*/ 2261778 w 2897619"/>
              <a:gd name="connsiteY49" fmla="*/ 481423 h 1168737"/>
              <a:gd name="connsiteX50" fmla="*/ 2276917 w 2897619"/>
              <a:gd name="connsiteY50" fmla="*/ 511701 h 1168737"/>
              <a:gd name="connsiteX51" fmla="*/ 2304167 w 2897619"/>
              <a:gd name="connsiteY51" fmla="*/ 538951 h 1168737"/>
              <a:gd name="connsiteX52" fmla="*/ 2304167 w 2897619"/>
              <a:gd name="connsiteY52" fmla="*/ 545007 h 1168737"/>
              <a:gd name="connsiteX53" fmla="*/ 2304167 w 2897619"/>
              <a:gd name="connsiteY53" fmla="*/ 545007 h 1168737"/>
              <a:gd name="connsiteX54" fmla="*/ 2358668 w 2897619"/>
              <a:gd name="connsiteY54" fmla="*/ 560146 h 1168737"/>
              <a:gd name="connsiteX55" fmla="*/ 2476753 w 2897619"/>
              <a:gd name="connsiteY55" fmla="*/ 538951 h 1168737"/>
              <a:gd name="connsiteX56" fmla="*/ 2504003 w 2897619"/>
              <a:gd name="connsiteY56" fmla="*/ 457200 h 1168737"/>
              <a:gd name="connsiteX57" fmla="*/ 2546393 w 2897619"/>
              <a:gd name="connsiteY57" fmla="*/ 342144 h 1168737"/>
              <a:gd name="connsiteX58" fmla="*/ 2552448 w 2897619"/>
              <a:gd name="connsiteY58" fmla="*/ 263420 h 1168737"/>
              <a:gd name="connsiteX59" fmla="*/ 2573643 w 2897619"/>
              <a:gd name="connsiteY59" fmla="*/ 221031 h 1168737"/>
              <a:gd name="connsiteX60" fmla="*/ 2670533 w 2897619"/>
              <a:gd name="connsiteY60" fmla="*/ 266448 h 1168737"/>
              <a:gd name="connsiteX61" fmla="*/ 2667505 w 2897619"/>
              <a:gd name="connsiteY61" fmla="*/ 330032 h 1168737"/>
              <a:gd name="connsiteX62" fmla="*/ 2712922 w 2897619"/>
              <a:gd name="connsiteY62" fmla="*/ 175614 h 1168737"/>
              <a:gd name="connsiteX63" fmla="*/ 2743200 w 2897619"/>
              <a:gd name="connsiteY63" fmla="*/ 218003 h 1168737"/>
              <a:gd name="connsiteX64" fmla="*/ 2776506 w 2897619"/>
              <a:gd name="connsiteY64" fmla="*/ 84779 h 1168737"/>
              <a:gd name="connsiteX65" fmla="*/ 2834035 w 2897619"/>
              <a:gd name="connsiteY65" fmla="*/ 227087 h 1168737"/>
              <a:gd name="connsiteX66" fmla="*/ 2897619 w 2897619"/>
              <a:gd name="connsiteY66" fmla="*/ 0 h 1168737"/>
              <a:gd name="connsiteX67" fmla="*/ 2897619 w 2897619"/>
              <a:gd name="connsiteY67" fmla="*/ 0 h 1168737"/>
              <a:gd name="connsiteX0" fmla="*/ 0 w 2897619"/>
              <a:gd name="connsiteY0" fmla="*/ 1141487 h 1168737"/>
              <a:gd name="connsiteX1" fmla="*/ 105974 w 2897619"/>
              <a:gd name="connsiteY1" fmla="*/ 1141487 h 1168737"/>
              <a:gd name="connsiteX2" fmla="*/ 175614 w 2897619"/>
              <a:gd name="connsiteY2" fmla="*/ 1150570 h 1168737"/>
              <a:gd name="connsiteX3" fmla="*/ 224059 w 2897619"/>
              <a:gd name="connsiteY3" fmla="*/ 1044596 h 1168737"/>
              <a:gd name="connsiteX4" fmla="*/ 245253 w 2897619"/>
              <a:gd name="connsiteY4" fmla="*/ 1090014 h 1168737"/>
              <a:gd name="connsiteX5" fmla="*/ 308838 w 2897619"/>
              <a:gd name="connsiteY5" fmla="*/ 984040 h 1168737"/>
              <a:gd name="connsiteX6" fmla="*/ 375450 w 2897619"/>
              <a:gd name="connsiteY6" fmla="*/ 1168737 h 1168737"/>
              <a:gd name="connsiteX7" fmla="*/ 429950 w 2897619"/>
              <a:gd name="connsiteY7" fmla="*/ 1156626 h 1168737"/>
              <a:gd name="connsiteX8" fmla="*/ 469312 w 2897619"/>
              <a:gd name="connsiteY8" fmla="*/ 1074875 h 1168737"/>
              <a:gd name="connsiteX9" fmla="*/ 517757 w 2897619"/>
              <a:gd name="connsiteY9" fmla="*/ 1062763 h 1168737"/>
              <a:gd name="connsiteX10" fmla="*/ 523812 w 2897619"/>
              <a:gd name="connsiteY10" fmla="*/ 984040 h 1168737"/>
              <a:gd name="connsiteX11" fmla="*/ 545007 w 2897619"/>
              <a:gd name="connsiteY11" fmla="*/ 956790 h 1168737"/>
              <a:gd name="connsiteX12" fmla="*/ 657036 w 2897619"/>
              <a:gd name="connsiteY12" fmla="*/ 962846 h 1168737"/>
              <a:gd name="connsiteX13" fmla="*/ 699426 w 2897619"/>
              <a:gd name="connsiteY13" fmla="*/ 1011291 h 1168737"/>
              <a:gd name="connsiteX14" fmla="*/ 769065 w 2897619"/>
              <a:gd name="connsiteY14" fmla="*/ 929540 h 1168737"/>
              <a:gd name="connsiteX15" fmla="*/ 865955 w 2897619"/>
              <a:gd name="connsiteY15" fmla="*/ 847789 h 1168737"/>
              <a:gd name="connsiteX16" fmla="*/ 938623 w 2897619"/>
              <a:gd name="connsiteY16" fmla="*/ 817510 h 1168737"/>
              <a:gd name="connsiteX17" fmla="*/ 1026430 w 2897619"/>
              <a:gd name="connsiteY17" fmla="*/ 729704 h 1168737"/>
              <a:gd name="connsiteX18" fmla="*/ 1120292 w 2897619"/>
              <a:gd name="connsiteY18" fmla="*/ 578313 h 1168737"/>
              <a:gd name="connsiteX19" fmla="*/ 1220210 w 2897619"/>
              <a:gd name="connsiteY19" fmla="*/ 611619 h 1168737"/>
              <a:gd name="connsiteX20" fmla="*/ 1220210 w 2897619"/>
              <a:gd name="connsiteY20" fmla="*/ 726676 h 1168737"/>
              <a:gd name="connsiteX21" fmla="*/ 1280766 w 2897619"/>
              <a:gd name="connsiteY21" fmla="*/ 744843 h 1168737"/>
              <a:gd name="connsiteX22" fmla="*/ 1335267 w 2897619"/>
              <a:gd name="connsiteY22" fmla="*/ 660064 h 1168737"/>
              <a:gd name="connsiteX23" fmla="*/ 1398851 w 2897619"/>
              <a:gd name="connsiteY23" fmla="*/ 602536 h 1168737"/>
              <a:gd name="connsiteX24" fmla="*/ 1380684 w 2897619"/>
              <a:gd name="connsiteY24" fmla="*/ 523812 h 1168737"/>
              <a:gd name="connsiteX25" fmla="*/ 1459407 w 2897619"/>
              <a:gd name="connsiteY25" fmla="*/ 641897 h 1168737"/>
              <a:gd name="connsiteX26" fmla="*/ 1529047 w 2897619"/>
              <a:gd name="connsiteY26" fmla="*/ 472340 h 1168737"/>
              <a:gd name="connsiteX27" fmla="*/ 1613826 w 2897619"/>
              <a:gd name="connsiteY27" fmla="*/ 545007 h 1168737"/>
              <a:gd name="connsiteX28" fmla="*/ 1631993 w 2897619"/>
              <a:gd name="connsiteY28" fmla="*/ 584369 h 1168737"/>
              <a:gd name="connsiteX29" fmla="*/ 1668326 w 2897619"/>
              <a:gd name="connsiteY29" fmla="*/ 517757 h 1168737"/>
              <a:gd name="connsiteX30" fmla="*/ 1683465 w 2897619"/>
              <a:gd name="connsiteY30" fmla="*/ 423895 h 1168737"/>
              <a:gd name="connsiteX31" fmla="*/ 1719799 w 2897619"/>
              <a:gd name="connsiteY31" fmla="*/ 390589 h 1168737"/>
              <a:gd name="connsiteX32" fmla="*/ 1762189 w 2897619"/>
              <a:gd name="connsiteY32" fmla="*/ 390589 h 1168737"/>
              <a:gd name="connsiteX33" fmla="*/ 1783383 w 2897619"/>
              <a:gd name="connsiteY33" fmla="*/ 342144 h 1168737"/>
              <a:gd name="connsiteX34" fmla="*/ 1804577 w 2897619"/>
              <a:gd name="connsiteY34" fmla="*/ 184697 h 1168737"/>
              <a:gd name="connsiteX35" fmla="*/ 1822745 w 2897619"/>
              <a:gd name="connsiteY35" fmla="*/ 136252 h 1168737"/>
              <a:gd name="connsiteX36" fmla="*/ 1856051 w 2897619"/>
              <a:gd name="connsiteY36" fmla="*/ 139280 h 1168737"/>
              <a:gd name="connsiteX37" fmla="*/ 1877246 w 2897619"/>
              <a:gd name="connsiteY37" fmla="*/ 287642 h 1168737"/>
              <a:gd name="connsiteX38" fmla="*/ 1886329 w 2897619"/>
              <a:gd name="connsiteY38" fmla="*/ 336088 h 1168737"/>
              <a:gd name="connsiteX39" fmla="*/ 1928718 w 2897619"/>
              <a:gd name="connsiteY39" fmla="*/ 481423 h 1168737"/>
              <a:gd name="connsiteX40" fmla="*/ 1992302 w 2897619"/>
              <a:gd name="connsiteY40" fmla="*/ 566202 h 1168737"/>
              <a:gd name="connsiteX41" fmla="*/ 2013497 w 2897619"/>
              <a:gd name="connsiteY41" fmla="*/ 599508 h 1168737"/>
              <a:gd name="connsiteX42" fmla="*/ 2077081 w 2897619"/>
              <a:gd name="connsiteY42" fmla="*/ 390589 h 1168737"/>
              <a:gd name="connsiteX43" fmla="*/ 2095248 w 2897619"/>
              <a:gd name="connsiteY43" fmla="*/ 617675 h 1168737"/>
              <a:gd name="connsiteX44" fmla="*/ 2095248 w 2897619"/>
              <a:gd name="connsiteY44" fmla="*/ 581341 h 1168737"/>
              <a:gd name="connsiteX45" fmla="*/ 2131582 w 2897619"/>
              <a:gd name="connsiteY45" fmla="*/ 436006 h 1168737"/>
              <a:gd name="connsiteX46" fmla="*/ 2170944 w 2897619"/>
              <a:gd name="connsiteY46" fmla="*/ 454173 h 1168737"/>
              <a:gd name="connsiteX47" fmla="*/ 2213333 w 2897619"/>
              <a:gd name="connsiteY47" fmla="*/ 481423 h 1168737"/>
              <a:gd name="connsiteX48" fmla="*/ 2240583 w 2897619"/>
              <a:gd name="connsiteY48" fmla="*/ 457200 h 1168737"/>
              <a:gd name="connsiteX49" fmla="*/ 2261778 w 2897619"/>
              <a:gd name="connsiteY49" fmla="*/ 481423 h 1168737"/>
              <a:gd name="connsiteX50" fmla="*/ 2276917 w 2897619"/>
              <a:gd name="connsiteY50" fmla="*/ 511701 h 1168737"/>
              <a:gd name="connsiteX51" fmla="*/ 2304167 w 2897619"/>
              <a:gd name="connsiteY51" fmla="*/ 538951 h 1168737"/>
              <a:gd name="connsiteX52" fmla="*/ 2304167 w 2897619"/>
              <a:gd name="connsiteY52" fmla="*/ 545007 h 1168737"/>
              <a:gd name="connsiteX53" fmla="*/ 2304167 w 2897619"/>
              <a:gd name="connsiteY53" fmla="*/ 545007 h 1168737"/>
              <a:gd name="connsiteX54" fmla="*/ 2358668 w 2897619"/>
              <a:gd name="connsiteY54" fmla="*/ 560146 h 1168737"/>
              <a:gd name="connsiteX55" fmla="*/ 2476753 w 2897619"/>
              <a:gd name="connsiteY55" fmla="*/ 538951 h 1168737"/>
              <a:gd name="connsiteX56" fmla="*/ 2504003 w 2897619"/>
              <a:gd name="connsiteY56" fmla="*/ 457200 h 1168737"/>
              <a:gd name="connsiteX57" fmla="*/ 2546393 w 2897619"/>
              <a:gd name="connsiteY57" fmla="*/ 342144 h 1168737"/>
              <a:gd name="connsiteX58" fmla="*/ 2552448 w 2897619"/>
              <a:gd name="connsiteY58" fmla="*/ 263420 h 1168737"/>
              <a:gd name="connsiteX59" fmla="*/ 2573643 w 2897619"/>
              <a:gd name="connsiteY59" fmla="*/ 221031 h 1168737"/>
              <a:gd name="connsiteX60" fmla="*/ 2670533 w 2897619"/>
              <a:gd name="connsiteY60" fmla="*/ 266448 h 1168737"/>
              <a:gd name="connsiteX61" fmla="*/ 2667505 w 2897619"/>
              <a:gd name="connsiteY61" fmla="*/ 330032 h 1168737"/>
              <a:gd name="connsiteX62" fmla="*/ 2712922 w 2897619"/>
              <a:gd name="connsiteY62" fmla="*/ 175614 h 1168737"/>
              <a:gd name="connsiteX63" fmla="*/ 2743200 w 2897619"/>
              <a:gd name="connsiteY63" fmla="*/ 218003 h 1168737"/>
              <a:gd name="connsiteX64" fmla="*/ 2776506 w 2897619"/>
              <a:gd name="connsiteY64" fmla="*/ 84779 h 1168737"/>
              <a:gd name="connsiteX65" fmla="*/ 2834035 w 2897619"/>
              <a:gd name="connsiteY65" fmla="*/ 227087 h 1168737"/>
              <a:gd name="connsiteX66" fmla="*/ 2897619 w 2897619"/>
              <a:gd name="connsiteY66" fmla="*/ 0 h 1168737"/>
              <a:gd name="connsiteX67" fmla="*/ 2897619 w 2897619"/>
              <a:gd name="connsiteY67" fmla="*/ 0 h 1168737"/>
              <a:gd name="connsiteX0" fmla="*/ 0 w 2897619"/>
              <a:gd name="connsiteY0" fmla="*/ 1141487 h 1168737"/>
              <a:gd name="connsiteX1" fmla="*/ 105974 w 2897619"/>
              <a:gd name="connsiteY1" fmla="*/ 1141487 h 1168737"/>
              <a:gd name="connsiteX2" fmla="*/ 175614 w 2897619"/>
              <a:gd name="connsiteY2" fmla="*/ 1150570 h 1168737"/>
              <a:gd name="connsiteX3" fmla="*/ 224059 w 2897619"/>
              <a:gd name="connsiteY3" fmla="*/ 1044596 h 1168737"/>
              <a:gd name="connsiteX4" fmla="*/ 245253 w 2897619"/>
              <a:gd name="connsiteY4" fmla="*/ 1090014 h 1168737"/>
              <a:gd name="connsiteX5" fmla="*/ 308838 w 2897619"/>
              <a:gd name="connsiteY5" fmla="*/ 984040 h 1168737"/>
              <a:gd name="connsiteX6" fmla="*/ 375450 w 2897619"/>
              <a:gd name="connsiteY6" fmla="*/ 1168737 h 1168737"/>
              <a:gd name="connsiteX7" fmla="*/ 429950 w 2897619"/>
              <a:gd name="connsiteY7" fmla="*/ 1156626 h 1168737"/>
              <a:gd name="connsiteX8" fmla="*/ 469312 w 2897619"/>
              <a:gd name="connsiteY8" fmla="*/ 1074875 h 1168737"/>
              <a:gd name="connsiteX9" fmla="*/ 517757 w 2897619"/>
              <a:gd name="connsiteY9" fmla="*/ 1062763 h 1168737"/>
              <a:gd name="connsiteX10" fmla="*/ 523812 w 2897619"/>
              <a:gd name="connsiteY10" fmla="*/ 984040 h 1168737"/>
              <a:gd name="connsiteX11" fmla="*/ 545007 w 2897619"/>
              <a:gd name="connsiteY11" fmla="*/ 956790 h 1168737"/>
              <a:gd name="connsiteX12" fmla="*/ 657036 w 2897619"/>
              <a:gd name="connsiteY12" fmla="*/ 962846 h 1168737"/>
              <a:gd name="connsiteX13" fmla="*/ 699426 w 2897619"/>
              <a:gd name="connsiteY13" fmla="*/ 1011291 h 1168737"/>
              <a:gd name="connsiteX14" fmla="*/ 769065 w 2897619"/>
              <a:gd name="connsiteY14" fmla="*/ 929540 h 1168737"/>
              <a:gd name="connsiteX15" fmla="*/ 865955 w 2897619"/>
              <a:gd name="connsiteY15" fmla="*/ 847789 h 1168737"/>
              <a:gd name="connsiteX16" fmla="*/ 938623 w 2897619"/>
              <a:gd name="connsiteY16" fmla="*/ 817510 h 1168737"/>
              <a:gd name="connsiteX17" fmla="*/ 1026430 w 2897619"/>
              <a:gd name="connsiteY17" fmla="*/ 729704 h 1168737"/>
              <a:gd name="connsiteX18" fmla="*/ 1120292 w 2897619"/>
              <a:gd name="connsiteY18" fmla="*/ 744843 h 1168737"/>
              <a:gd name="connsiteX19" fmla="*/ 1220210 w 2897619"/>
              <a:gd name="connsiteY19" fmla="*/ 611619 h 1168737"/>
              <a:gd name="connsiteX20" fmla="*/ 1220210 w 2897619"/>
              <a:gd name="connsiteY20" fmla="*/ 726676 h 1168737"/>
              <a:gd name="connsiteX21" fmla="*/ 1280766 w 2897619"/>
              <a:gd name="connsiteY21" fmla="*/ 744843 h 1168737"/>
              <a:gd name="connsiteX22" fmla="*/ 1335267 w 2897619"/>
              <a:gd name="connsiteY22" fmla="*/ 660064 h 1168737"/>
              <a:gd name="connsiteX23" fmla="*/ 1398851 w 2897619"/>
              <a:gd name="connsiteY23" fmla="*/ 602536 h 1168737"/>
              <a:gd name="connsiteX24" fmla="*/ 1380684 w 2897619"/>
              <a:gd name="connsiteY24" fmla="*/ 523812 h 1168737"/>
              <a:gd name="connsiteX25" fmla="*/ 1459407 w 2897619"/>
              <a:gd name="connsiteY25" fmla="*/ 641897 h 1168737"/>
              <a:gd name="connsiteX26" fmla="*/ 1529047 w 2897619"/>
              <a:gd name="connsiteY26" fmla="*/ 472340 h 1168737"/>
              <a:gd name="connsiteX27" fmla="*/ 1613826 w 2897619"/>
              <a:gd name="connsiteY27" fmla="*/ 545007 h 1168737"/>
              <a:gd name="connsiteX28" fmla="*/ 1631993 w 2897619"/>
              <a:gd name="connsiteY28" fmla="*/ 584369 h 1168737"/>
              <a:gd name="connsiteX29" fmla="*/ 1668326 w 2897619"/>
              <a:gd name="connsiteY29" fmla="*/ 517757 h 1168737"/>
              <a:gd name="connsiteX30" fmla="*/ 1683465 w 2897619"/>
              <a:gd name="connsiteY30" fmla="*/ 423895 h 1168737"/>
              <a:gd name="connsiteX31" fmla="*/ 1719799 w 2897619"/>
              <a:gd name="connsiteY31" fmla="*/ 390589 h 1168737"/>
              <a:gd name="connsiteX32" fmla="*/ 1762189 w 2897619"/>
              <a:gd name="connsiteY32" fmla="*/ 390589 h 1168737"/>
              <a:gd name="connsiteX33" fmla="*/ 1783383 w 2897619"/>
              <a:gd name="connsiteY33" fmla="*/ 342144 h 1168737"/>
              <a:gd name="connsiteX34" fmla="*/ 1804577 w 2897619"/>
              <a:gd name="connsiteY34" fmla="*/ 184697 h 1168737"/>
              <a:gd name="connsiteX35" fmla="*/ 1822745 w 2897619"/>
              <a:gd name="connsiteY35" fmla="*/ 136252 h 1168737"/>
              <a:gd name="connsiteX36" fmla="*/ 1856051 w 2897619"/>
              <a:gd name="connsiteY36" fmla="*/ 139280 h 1168737"/>
              <a:gd name="connsiteX37" fmla="*/ 1877246 w 2897619"/>
              <a:gd name="connsiteY37" fmla="*/ 287642 h 1168737"/>
              <a:gd name="connsiteX38" fmla="*/ 1886329 w 2897619"/>
              <a:gd name="connsiteY38" fmla="*/ 336088 h 1168737"/>
              <a:gd name="connsiteX39" fmla="*/ 1928718 w 2897619"/>
              <a:gd name="connsiteY39" fmla="*/ 481423 h 1168737"/>
              <a:gd name="connsiteX40" fmla="*/ 1992302 w 2897619"/>
              <a:gd name="connsiteY40" fmla="*/ 566202 h 1168737"/>
              <a:gd name="connsiteX41" fmla="*/ 2013497 w 2897619"/>
              <a:gd name="connsiteY41" fmla="*/ 599508 h 1168737"/>
              <a:gd name="connsiteX42" fmla="*/ 2077081 w 2897619"/>
              <a:gd name="connsiteY42" fmla="*/ 390589 h 1168737"/>
              <a:gd name="connsiteX43" fmla="*/ 2095248 w 2897619"/>
              <a:gd name="connsiteY43" fmla="*/ 617675 h 1168737"/>
              <a:gd name="connsiteX44" fmla="*/ 2095248 w 2897619"/>
              <a:gd name="connsiteY44" fmla="*/ 581341 h 1168737"/>
              <a:gd name="connsiteX45" fmla="*/ 2131582 w 2897619"/>
              <a:gd name="connsiteY45" fmla="*/ 436006 h 1168737"/>
              <a:gd name="connsiteX46" fmla="*/ 2170944 w 2897619"/>
              <a:gd name="connsiteY46" fmla="*/ 454173 h 1168737"/>
              <a:gd name="connsiteX47" fmla="*/ 2213333 w 2897619"/>
              <a:gd name="connsiteY47" fmla="*/ 481423 h 1168737"/>
              <a:gd name="connsiteX48" fmla="*/ 2240583 w 2897619"/>
              <a:gd name="connsiteY48" fmla="*/ 457200 h 1168737"/>
              <a:gd name="connsiteX49" fmla="*/ 2261778 w 2897619"/>
              <a:gd name="connsiteY49" fmla="*/ 481423 h 1168737"/>
              <a:gd name="connsiteX50" fmla="*/ 2276917 w 2897619"/>
              <a:gd name="connsiteY50" fmla="*/ 511701 h 1168737"/>
              <a:gd name="connsiteX51" fmla="*/ 2304167 w 2897619"/>
              <a:gd name="connsiteY51" fmla="*/ 538951 h 1168737"/>
              <a:gd name="connsiteX52" fmla="*/ 2304167 w 2897619"/>
              <a:gd name="connsiteY52" fmla="*/ 545007 h 1168737"/>
              <a:gd name="connsiteX53" fmla="*/ 2304167 w 2897619"/>
              <a:gd name="connsiteY53" fmla="*/ 545007 h 1168737"/>
              <a:gd name="connsiteX54" fmla="*/ 2358668 w 2897619"/>
              <a:gd name="connsiteY54" fmla="*/ 560146 h 1168737"/>
              <a:gd name="connsiteX55" fmla="*/ 2476753 w 2897619"/>
              <a:gd name="connsiteY55" fmla="*/ 538951 h 1168737"/>
              <a:gd name="connsiteX56" fmla="*/ 2504003 w 2897619"/>
              <a:gd name="connsiteY56" fmla="*/ 457200 h 1168737"/>
              <a:gd name="connsiteX57" fmla="*/ 2546393 w 2897619"/>
              <a:gd name="connsiteY57" fmla="*/ 342144 h 1168737"/>
              <a:gd name="connsiteX58" fmla="*/ 2552448 w 2897619"/>
              <a:gd name="connsiteY58" fmla="*/ 263420 h 1168737"/>
              <a:gd name="connsiteX59" fmla="*/ 2573643 w 2897619"/>
              <a:gd name="connsiteY59" fmla="*/ 221031 h 1168737"/>
              <a:gd name="connsiteX60" fmla="*/ 2670533 w 2897619"/>
              <a:gd name="connsiteY60" fmla="*/ 266448 h 1168737"/>
              <a:gd name="connsiteX61" fmla="*/ 2667505 w 2897619"/>
              <a:gd name="connsiteY61" fmla="*/ 330032 h 1168737"/>
              <a:gd name="connsiteX62" fmla="*/ 2712922 w 2897619"/>
              <a:gd name="connsiteY62" fmla="*/ 175614 h 1168737"/>
              <a:gd name="connsiteX63" fmla="*/ 2743200 w 2897619"/>
              <a:gd name="connsiteY63" fmla="*/ 218003 h 1168737"/>
              <a:gd name="connsiteX64" fmla="*/ 2776506 w 2897619"/>
              <a:gd name="connsiteY64" fmla="*/ 84779 h 1168737"/>
              <a:gd name="connsiteX65" fmla="*/ 2834035 w 2897619"/>
              <a:gd name="connsiteY65" fmla="*/ 227087 h 1168737"/>
              <a:gd name="connsiteX66" fmla="*/ 2897619 w 2897619"/>
              <a:gd name="connsiteY66" fmla="*/ 0 h 1168737"/>
              <a:gd name="connsiteX67" fmla="*/ 2897619 w 2897619"/>
              <a:gd name="connsiteY67" fmla="*/ 0 h 1168737"/>
              <a:gd name="connsiteX0" fmla="*/ 0 w 2897619"/>
              <a:gd name="connsiteY0" fmla="*/ 1141487 h 1168737"/>
              <a:gd name="connsiteX1" fmla="*/ 105974 w 2897619"/>
              <a:gd name="connsiteY1" fmla="*/ 1141487 h 1168737"/>
              <a:gd name="connsiteX2" fmla="*/ 175614 w 2897619"/>
              <a:gd name="connsiteY2" fmla="*/ 1150570 h 1168737"/>
              <a:gd name="connsiteX3" fmla="*/ 224059 w 2897619"/>
              <a:gd name="connsiteY3" fmla="*/ 1044596 h 1168737"/>
              <a:gd name="connsiteX4" fmla="*/ 245253 w 2897619"/>
              <a:gd name="connsiteY4" fmla="*/ 1090014 h 1168737"/>
              <a:gd name="connsiteX5" fmla="*/ 308838 w 2897619"/>
              <a:gd name="connsiteY5" fmla="*/ 984040 h 1168737"/>
              <a:gd name="connsiteX6" fmla="*/ 375450 w 2897619"/>
              <a:gd name="connsiteY6" fmla="*/ 1168737 h 1168737"/>
              <a:gd name="connsiteX7" fmla="*/ 429950 w 2897619"/>
              <a:gd name="connsiteY7" fmla="*/ 1156626 h 1168737"/>
              <a:gd name="connsiteX8" fmla="*/ 469312 w 2897619"/>
              <a:gd name="connsiteY8" fmla="*/ 1074875 h 1168737"/>
              <a:gd name="connsiteX9" fmla="*/ 517757 w 2897619"/>
              <a:gd name="connsiteY9" fmla="*/ 1062763 h 1168737"/>
              <a:gd name="connsiteX10" fmla="*/ 523812 w 2897619"/>
              <a:gd name="connsiteY10" fmla="*/ 984040 h 1168737"/>
              <a:gd name="connsiteX11" fmla="*/ 545007 w 2897619"/>
              <a:gd name="connsiteY11" fmla="*/ 956790 h 1168737"/>
              <a:gd name="connsiteX12" fmla="*/ 657036 w 2897619"/>
              <a:gd name="connsiteY12" fmla="*/ 962846 h 1168737"/>
              <a:gd name="connsiteX13" fmla="*/ 699426 w 2897619"/>
              <a:gd name="connsiteY13" fmla="*/ 1011291 h 1168737"/>
              <a:gd name="connsiteX14" fmla="*/ 769065 w 2897619"/>
              <a:gd name="connsiteY14" fmla="*/ 929540 h 1168737"/>
              <a:gd name="connsiteX15" fmla="*/ 865955 w 2897619"/>
              <a:gd name="connsiteY15" fmla="*/ 847789 h 1168737"/>
              <a:gd name="connsiteX16" fmla="*/ 938623 w 2897619"/>
              <a:gd name="connsiteY16" fmla="*/ 817510 h 1168737"/>
              <a:gd name="connsiteX17" fmla="*/ 1026430 w 2897619"/>
              <a:gd name="connsiteY17" fmla="*/ 729704 h 1168737"/>
              <a:gd name="connsiteX18" fmla="*/ 1120292 w 2897619"/>
              <a:gd name="connsiteY18" fmla="*/ 744843 h 1168737"/>
              <a:gd name="connsiteX19" fmla="*/ 1168737 w 2897619"/>
              <a:gd name="connsiteY19" fmla="*/ 784204 h 1168737"/>
              <a:gd name="connsiteX20" fmla="*/ 1220210 w 2897619"/>
              <a:gd name="connsiteY20" fmla="*/ 726676 h 1168737"/>
              <a:gd name="connsiteX21" fmla="*/ 1280766 w 2897619"/>
              <a:gd name="connsiteY21" fmla="*/ 744843 h 1168737"/>
              <a:gd name="connsiteX22" fmla="*/ 1335267 w 2897619"/>
              <a:gd name="connsiteY22" fmla="*/ 660064 h 1168737"/>
              <a:gd name="connsiteX23" fmla="*/ 1398851 w 2897619"/>
              <a:gd name="connsiteY23" fmla="*/ 602536 h 1168737"/>
              <a:gd name="connsiteX24" fmla="*/ 1380684 w 2897619"/>
              <a:gd name="connsiteY24" fmla="*/ 523812 h 1168737"/>
              <a:gd name="connsiteX25" fmla="*/ 1459407 w 2897619"/>
              <a:gd name="connsiteY25" fmla="*/ 641897 h 1168737"/>
              <a:gd name="connsiteX26" fmla="*/ 1529047 w 2897619"/>
              <a:gd name="connsiteY26" fmla="*/ 472340 h 1168737"/>
              <a:gd name="connsiteX27" fmla="*/ 1613826 w 2897619"/>
              <a:gd name="connsiteY27" fmla="*/ 545007 h 1168737"/>
              <a:gd name="connsiteX28" fmla="*/ 1631993 w 2897619"/>
              <a:gd name="connsiteY28" fmla="*/ 584369 h 1168737"/>
              <a:gd name="connsiteX29" fmla="*/ 1668326 w 2897619"/>
              <a:gd name="connsiteY29" fmla="*/ 517757 h 1168737"/>
              <a:gd name="connsiteX30" fmla="*/ 1683465 w 2897619"/>
              <a:gd name="connsiteY30" fmla="*/ 423895 h 1168737"/>
              <a:gd name="connsiteX31" fmla="*/ 1719799 w 2897619"/>
              <a:gd name="connsiteY31" fmla="*/ 390589 h 1168737"/>
              <a:gd name="connsiteX32" fmla="*/ 1762189 w 2897619"/>
              <a:gd name="connsiteY32" fmla="*/ 390589 h 1168737"/>
              <a:gd name="connsiteX33" fmla="*/ 1783383 w 2897619"/>
              <a:gd name="connsiteY33" fmla="*/ 342144 h 1168737"/>
              <a:gd name="connsiteX34" fmla="*/ 1804577 w 2897619"/>
              <a:gd name="connsiteY34" fmla="*/ 184697 h 1168737"/>
              <a:gd name="connsiteX35" fmla="*/ 1822745 w 2897619"/>
              <a:gd name="connsiteY35" fmla="*/ 136252 h 1168737"/>
              <a:gd name="connsiteX36" fmla="*/ 1856051 w 2897619"/>
              <a:gd name="connsiteY36" fmla="*/ 139280 h 1168737"/>
              <a:gd name="connsiteX37" fmla="*/ 1877246 w 2897619"/>
              <a:gd name="connsiteY37" fmla="*/ 287642 h 1168737"/>
              <a:gd name="connsiteX38" fmla="*/ 1886329 w 2897619"/>
              <a:gd name="connsiteY38" fmla="*/ 336088 h 1168737"/>
              <a:gd name="connsiteX39" fmla="*/ 1928718 w 2897619"/>
              <a:gd name="connsiteY39" fmla="*/ 481423 h 1168737"/>
              <a:gd name="connsiteX40" fmla="*/ 1992302 w 2897619"/>
              <a:gd name="connsiteY40" fmla="*/ 566202 h 1168737"/>
              <a:gd name="connsiteX41" fmla="*/ 2013497 w 2897619"/>
              <a:gd name="connsiteY41" fmla="*/ 599508 h 1168737"/>
              <a:gd name="connsiteX42" fmla="*/ 2077081 w 2897619"/>
              <a:gd name="connsiteY42" fmla="*/ 390589 h 1168737"/>
              <a:gd name="connsiteX43" fmla="*/ 2095248 w 2897619"/>
              <a:gd name="connsiteY43" fmla="*/ 617675 h 1168737"/>
              <a:gd name="connsiteX44" fmla="*/ 2095248 w 2897619"/>
              <a:gd name="connsiteY44" fmla="*/ 581341 h 1168737"/>
              <a:gd name="connsiteX45" fmla="*/ 2131582 w 2897619"/>
              <a:gd name="connsiteY45" fmla="*/ 436006 h 1168737"/>
              <a:gd name="connsiteX46" fmla="*/ 2170944 w 2897619"/>
              <a:gd name="connsiteY46" fmla="*/ 454173 h 1168737"/>
              <a:gd name="connsiteX47" fmla="*/ 2213333 w 2897619"/>
              <a:gd name="connsiteY47" fmla="*/ 481423 h 1168737"/>
              <a:gd name="connsiteX48" fmla="*/ 2240583 w 2897619"/>
              <a:gd name="connsiteY48" fmla="*/ 457200 h 1168737"/>
              <a:gd name="connsiteX49" fmla="*/ 2261778 w 2897619"/>
              <a:gd name="connsiteY49" fmla="*/ 481423 h 1168737"/>
              <a:gd name="connsiteX50" fmla="*/ 2276917 w 2897619"/>
              <a:gd name="connsiteY50" fmla="*/ 511701 h 1168737"/>
              <a:gd name="connsiteX51" fmla="*/ 2304167 w 2897619"/>
              <a:gd name="connsiteY51" fmla="*/ 538951 h 1168737"/>
              <a:gd name="connsiteX52" fmla="*/ 2304167 w 2897619"/>
              <a:gd name="connsiteY52" fmla="*/ 545007 h 1168737"/>
              <a:gd name="connsiteX53" fmla="*/ 2304167 w 2897619"/>
              <a:gd name="connsiteY53" fmla="*/ 545007 h 1168737"/>
              <a:gd name="connsiteX54" fmla="*/ 2358668 w 2897619"/>
              <a:gd name="connsiteY54" fmla="*/ 560146 h 1168737"/>
              <a:gd name="connsiteX55" fmla="*/ 2476753 w 2897619"/>
              <a:gd name="connsiteY55" fmla="*/ 538951 h 1168737"/>
              <a:gd name="connsiteX56" fmla="*/ 2504003 w 2897619"/>
              <a:gd name="connsiteY56" fmla="*/ 457200 h 1168737"/>
              <a:gd name="connsiteX57" fmla="*/ 2546393 w 2897619"/>
              <a:gd name="connsiteY57" fmla="*/ 342144 h 1168737"/>
              <a:gd name="connsiteX58" fmla="*/ 2552448 w 2897619"/>
              <a:gd name="connsiteY58" fmla="*/ 263420 h 1168737"/>
              <a:gd name="connsiteX59" fmla="*/ 2573643 w 2897619"/>
              <a:gd name="connsiteY59" fmla="*/ 221031 h 1168737"/>
              <a:gd name="connsiteX60" fmla="*/ 2670533 w 2897619"/>
              <a:gd name="connsiteY60" fmla="*/ 266448 h 1168737"/>
              <a:gd name="connsiteX61" fmla="*/ 2667505 w 2897619"/>
              <a:gd name="connsiteY61" fmla="*/ 330032 h 1168737"/>
              <a:gd name="connsiteX62" fmla="*/ 2712922 w 2897619"/>
              <a:gd name="connsiteY62" fmla="*/ 175614 h 1168737"/>
              <a:gd name="connsiteX63" fmla="*/ 2743200 w 2897619"/>
              <a:gd name="connsiteY63" fmla="*/ 218003 h 1168737"/>
              <a:gd name="connsiteX64" fmla="*/ 2776506 w 2897619"/>
              <a:gd name="connsiteY64" fmla="*/ 84779 h 1168737"/>
              <a:gd name="connsiteX65" fmla="*/ 2834035 w 2897619"/>
              <a:gd name="connsiteY65" fmla="*/ 227087 h 1168737"/>
              <a:gd name="connsiteX66" fmla="*/ 2897619 w 2897619"/>
              <a:gd name="connsiteY66" fmla="*/ 0 h 1168737"/>
              <a:gd name="connsiteX67" fmla="*/ 2897619 w 2897619"/>
              <a:gd name="connsiteY67" fmla="*/ 0 h 116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897619" h="1168737">
                <a:moveTo>
                  <a:pt x="0" y="1141487"/>
                </a:moveTo>
                <a:lnTo>
                  <a:pt x="105974" y="1141487"/>
                </a:lnTo>
                <a:lnTo>
                  <a:pt x="175614" y="1150570"/>
                </a:lnTo>
                <a:lnTo>
                  <a:pt x="224059" y="1044596"/>
                </a:lnTo>
                <a:lnTo>
                  <a:pt x="245253" y="1090014"/>
                </a:lnTo>
                <a:lnTo>
                  <a:pt x="308838" y="984040"/>
                </a:lnTo>
                <a:lnTo>
                  <a:pt x="375450" y="1168737"/>
                </a:lnTo>
                <a:lnTo>
                  <a:pt x="429950" y="1156626"/>
                </a:lnTo>
                <a:lnTo>
                  <a:pt x="469312" y="1074875"/>
                </a:lnTo>
                <a:lnTo>
                  <a:pt x="517757" y="1062763"/>
                </a:lnTo>
                <a:lnTo>
                  <a:pt x="523812" y="984040"/>
                </a:lnTo>
                <a:lnTo>
                  <a:pt x="545007" y="956790"/>
                </a:lnTo>
                <a:lnTo>
                  <a:pt x="657036" y="962846"/>
                </a:lnTo>
                <a:lnTo>
                  <a:pt x="699426" y="1011291"/>
                </a:lnTo>
                <a:lnTo>
                  <a:pt x="769065" y="929540"/>
                </a:lnTo>
                <a:lnTo>
                  <a:pt x="865955" y="847789"/>
                </a:lnTo>
                <a:lnTo>
                  <a:pt x="938623" y="817510"/>
                </a:lnTo>
                <a:lnTo>
                  <a:pt x="1026430" y="729704"/>
                </a:lnTo>
                <a:lnTo>
                  <a:pt x="1120292" y="744843"/>
                </a:lnTo>
                <a:lnTo>
                  <a:pt x="1168737" y="784204"/>
                </a:lnTo>
                <a:lnTo>
                  <a:pt x="1220210" y="726676"/>
                </a:lnTo>
                <a:lnTo>
                  <a:pt x="1280766" y="744843"/>
                </a:lnTo>
                <a:lnTo>
                  <a:pt x="1335267" y="660064"/>
                </a:lnTo>
                <a:lnTo>
                  <a:pt x="1398851" y="602536"/>
                </a:lnTo>
                <a:lnTo>
                  <a:pt x="1380684" y="523812"/>
                </a:lnTo>
                <a:lnTo>
                  <a:pt x="1459407" y="641897"/>
                </a:lnTo>
                <a:lnTo>
                  <a:pt x="1529047" y="472340"/>
                </a:lnTo>
                <a:lnTo>
                  <a:pt x="1613826" y="545007"/>
                </a:lnTo>
                <a:lnTo>
                  <a:pt x="1631993" y="584369"/>
                </a:lnTo>
                <a:lnTo>
                  <a:pt x="1668326" y="517757"/>
                </a:lnTo>
                <a:lnTo>
                  <a:pt x="1683465" y="423895"/>
                </a:lnTo>
                <a:lnTo>
                  <a:pt x="1719799" y="390589"/>
                </a:lnTo>
                <a:lnTo>
                  <a:pt x="1762189" y="390589"/>
                </a:lnTo>
                <a:lnTo>
                  <a:pt x="1783383" y="342144"/>
                </a:lnTo>
                <a:lnTo>
                  <a:pt x="1804577" y="184697"/>
                </a:lnTo>
                <a:cubicBezTo>
                  <a:pt x="1819716" y="172586"/>
                  <a:pt x="1807606" y="148363"/>
                  <a:pt x="1822745" y="136252"/>
                </a:cubicBezTo>
                <a:lnTo>
                  <a:pt x="1856051" y="139280"/>
                </a:lnTo>
                <a:lnTo>
                  <a:pt x="1877246" y="287642"/>
                </a:lnTo>
                <a:lnTo>
                  <a:pt x="1886329" y="336088"/>
                </a:lnTo>
                <a:lnTo>
                  <a:pt x="1928718" y="481423"/>
                </a:lnTo>
                <a:lnTo>
                  <a:pt x="1992302" y="566202"/>
                </a:lnTo>
                <a:lnTo>
                  <a:pt x="2013497" y="599508"/>
                </a:lnTo>
                <a:lnTo>
                  <a:pt x="2077081" y="390589"/>
                </a:lnTo>
                <a:lnTo>
                  <a:pt x="2095248" y="617675"/>
                </a:lnTo>
                <a:lnTo>
                  <a:pt x="2095248" y="581341"/>
                </a:lnTo>
                <a:lnTo>
                  <a:pt x="2131582" y="436006"/>
                </a:lnTo>
                <a:lnTo>
                  <a:pt x="2170944" y="454173"/>
                </a:lnTo>
                <a:lnTo>
                  <a:pt x="2213333" y="481423"/>
                </a:lnTo>
                <a:lnTo>
                  <a:pt x="2240583" y="457200"/>
                </a:lnTo>
                <a:lnTo>
                  <a:pt x="2261778" y="481423"/>
                </a:lnTo>
                <a:lnTo>
                  <a:pt x="2276917" y="511701"/>
                </a:lnTo>
                <a:cubicBezTo>
                  <a:pt x="2283415" y="517271"/>
                  <a:pt x="2299778" y="527978"/>
                  <a:pt x="2304167" y="538951"/>
                </a:cubicBezTo>
                <a:cubicBezTo>
                  <a:pt x="2304917" y="540825"/>
                  <a:pt x="2304167" y="542988"/>
                  <a:pt x="2304167" y="545007"/>
                </a:cubicBezTo>
                <a:lnTo>
                  <a:pt x="2304167" y="545007"/>
                </a:lnTo>
                <a:lnTo>
                  <a:pt x="2358668" y="560146"/>
                </a:lnTo>
                <a:lnTo>
                  <a:pt x="2476753" y="538951"/>
                </a:lnTo>
                <a:lnTo>
                  <a:pt x="2504003" y="457200"/>
                </a:lnTo>
                <a:lnTo>
                  <a:pt x="2546393" y="342144"/>
                </a:lnTo>
                <a:lnTo>
                  <a:pt x="2552448" y="263420"/>
                </a:lnTo>
                <a:lnTo>
                  <a:pt x="2573643" y="221031"/>
                </a:lnTo>
                <a:lnTo>
                  <a:pt x="2670533" y="266448"/>
                </a:lnTo>
                <a:lnTo>
                  <a:pt x="2667505" y="330032"/>
                </a:lnTo>
                <a:lnTo>
                  <a:pt x="2712922" y="175614"/>
                </a:lnTo>
                <a:lnTo>
                  <a:pt x="2743200" y="218003"/>
                </a:lnTo>
                <a:lnTo>
                  <a:pt x="2776506" y="84779"/>
                </a:lnTo>
                <a:lnTo>
                  <a:pt x="2834035" y="227087"/>
                </a:lnTo>
                <a:lnTo>
                  <a:pt x="2897619" y="0"/>
                </a:lnTo>
                <a:lnTo>
                  <a:pt x="2897619" y="0"/>
                </a:lnTo>
              </a:path>
            </a:pathLst>
          </a:custGeom>
          <a:noFill/>
          <a:ln w="19050">
            <a:solidFill>
              <a:srgbClr val="C76A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64" name="Textfeld 37"/>
          <p:cNvSpPr txBox="1"/>
          <p:nvPr/>
        </p:nvSpPr>
        <p:spPr>
          <a:xfrm rot="20162435">
            <a:off x="5217193" y="3430002"/>
            <a:ext cx="2513313" cy="461665"/>
          </a:xfrm>
          <a:prstGeom prst="rect">
            <a:avLst/>
          </a:prstGeom>
          <a:solidFill>
            <a:schemeClr val="bg1"/>
          </a:solidFill>
          <a:ln>
            <a:solidFill>
              <a:srgbClr val="C76A49"/>
            </a:solidFill>
          </a:ln>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srgbClr val="C76A49"/>
                </a:solidFill>
                <a:latin typeface="Arial"/>
              </a:rPr>
              <a:t>Reverse Protein</a:t>
            </a:r>
          </a:p>
        </p:txBody>
      </p:sp>
      <p:sp>
        <p:nvSpPr>
          <p:cNvPr id="65" name="Textfeld 39"/>
          <p:cNvSpPr txBox="1"/>
          <p:nvPr/>
        </p:nvSpPr>
        <p:spPr>
          <a:xfrm>
            <a:off x="1743433" y="5477268"/>
            <a:ext cx="97292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algn="ctr" defTabSz="1219170"/>
            <a:r>
              <a:rPr lang="en-GB" sz="2400" dirty="0">
                <a:solidFill>
                  <a:prstClr val="black"/>
                </a:solidFill>
                <a:latin typeface="Arial"/>
              </a:rPr>
              <a:t>20</a:t>
            </a:r>
          </a:p>
        </p:txBody>
      </p:sp>
      <p:sp>
        <p:nvSpPr>
          <p:cNvPr id="66" name="Legende mit Pfeil nach rechts 38"/>
          <p:cNvSpPr/>
          <p:nvPr/>
        </p:nvSpPr>
        <p:spPr>
          <a:xfrm rot="5400000">
            <a:off x="1970872" y="5269453"/>
            <a:ext cx="543648" cy="998527"/>
          </a:xfrm>
          <a:prstGeom prst="rightArrowCallout">
            <a:avLst>
              <a:gd name="adj1" fmla="val 3774"/>
              <a:gd name="adj2" fmla="val 6806"/>
              <a:gd name="adj3" fmla="val 14160"/>
              <a:gd name="adj4" fmla="val 85840"/>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67" name="Textfeld 40"/>
          <p:cNvSpPr txBox="1"/>
          <p:nvPr/>
        </p:nvSpPr>
        <p:spPr>
          <a:xfrm>
            <a:off x="565680" y="3019347"/>
            <a:ext cx="617733" cy="461665"/>
          </a:xfrm>
          <a:prstGeom prst="rect">
            <a:avLst/>
          </a:prstGeom>
          <a:noFill/>
          <a:effectLst/>
        </p:spPr>
        <p:txBody>
          <a:bodyPr wrap="square" rtlCol="0">
            <a:spAutoFit/>
          </a:bodyPr>
          <a:lstStyle>
            <a:defPPr>
              <a:defRPr lang="en-US"/>
            </a:defPPr>
          </a:lstStyle>
          <a:p>
            <a:pPr defTabSz="1219170"/>
            <a:r>
              <a:rPr lang="en-GB" sz="2400" dirty="0">
                <a:solidFill>
                  <a:prstClr val="black"/>
                </a:solidFill>
                <a:latin typeface="Arial"/>
              </a:rPr>
              <a:t>25</a:t>
            </a:r>
          </a:p>
        </p:txBody>
      </p:sp>
      <p:sp>
        <p:nvSpPr>
          <p:cNvPr id="68" name="Textfeld 30"/>
          <p:cNvSpPr txBox="1"/>
          <p:nvPr/>
        </p:nvSpPr>
        <p:spPr>
          <a:xfrm>
            <a:off x="1062122" y="1175907"/>
            <a:ext cx="7082146" cy="83099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defTabSz="1219170"/>
            <a:r>
              <a:rPr lang="en-GB" sz="2400" dirty="0">
                <a:solidFill>
                  <a:prstClr val="black"/>
                </a:solidFill>
                <a:latin typeface="Arial"/>
              </a:rPr>
              <a:t>Illinois Long Term Selection Experiment. Selection Response from 1896 through 2016.</a:t>
            </a:r>
          </a:p>
        </p:txBody>
      </p:sp>
      <p:sp>
        <p:nvSpPr>
          <p:cNvPr id="69" name="Legende mit Pfeil nach rechts 20"/>
          <p:cNvSpPr/>
          <p:nvPr/>
        </p:nvSpPr>
        <p:spPr>
          <a:xfrm rot="5400000">
            <a:off x="7834035" y="5269453"/>
            <a:ext cx="543648" cy="998527"/>
          </a:xfrm>
          <a:prstGeom prst="rightArrowCallout">
            <a:avLst>
              <a:gd name="adj1" fmla="val 3774"/>
              <a:gd name="adj2" fmla="val 6806"/>
              <a:gd name="adj3" fmla="val 14160"/>
              <a:gd name="adj4" fmla="val 85840"/>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sp>
        <p:nvSpPr>
          <p:cNvPr id="35" name="Right Triangle 34">
            <a:extLst>
              <a:ext uri="{FF2B5EF4-FFF2-40B4-BE49-F238E27FC236}">
                <a16:creationId xmlns:a16="http://schemas.microsoft.com/office/drawing/2014/main" id="{9CEF3ACF-06E0-4AFD-B682-844DD70236F4}"/>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55048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72000" y="600939"/>
            <a:ext cx="6265005" cy="4199661"/>
            <a:chOff x="72000" y="547776"/>
            <a:chExt cx="6265005" cy="4199661"/>
          </a:xfrm>
        </p:grpSpPr>
        <p:sp>
          <p:nvSpPr>
            <p:cNvPr id="37" name="Rectangle 36"/>
            <p:cNvSpPr/>
            <p:nvPr/>
          </p:nvSpPr>
          <p:spPr>
            <a:xfrm>
              <a:off x="72000" y="606056"/>
              <a:ext cx="6265005" cy="414138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5" name="Picture 34"/>
            <p:cNvPicPr>
              <a:picLocks noChangeAspect="1"/>
            </p:cNvPicPr>
            <p:nvPr/>
          </p:nvPicPr>
          <p:blipFill>
            <a:blip r:embed="rId2"/>
            <a:stretch>
              <a:fillRect/>
            </a:stretch>
          </p:blipFill>
          <p:spPr>
            <a:xfrm>
              <a:off x="72000" y="547776"/>
              <a:ext cx="6207863" cy="4199661"/>
            </a:xfrm>
            <a:prstGeom prst="rect">
              <a:avLst/>
            </a:prstGeom>
          </p:spPr>
        </p:pic>
      </p:grpSp>
      <p:sp>
        <p:nvSpPr>
          <p:cNvPr id="36" name="Textfeld 30"/>
          <p:cNvSpPr txBox="1"/>
          <p:nvPr/>
        </p:nvSpPr>
        <p:spPr>
          <a:xfrm>
            <a:off x="72000" y="36000"/>
            <a:ext cx="1205974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Illinois Long Term Selection Experiment. Selection Response from 1896 through 2016.</a:t>
            </a:r>
          </a:p>
        </p:txBody>
      </p:sp>
      <p:sp>
        <p:nvSpPr>
          <p:cNvPr id="39" name="TextBox 38"/>
          <p:cNvSpPr txBox="1"/>
          <p:nvPr/>
        </p:nvSpPr>
        <p:spPr>
          <a:xfrm>
            <a:off x="6390167" y="563533"/>
            <a:ext cx="5741582" cy="424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From the Quantitative Genetic parameters of the populations in the initial generation, this long-lasting, tremendous change in seed protein content was far from foreseeable, especially employing the </a:t>
            </a:r>
            <a:r>
              <a:rPr lang="en-GB" dirty="0">
                <a:solidFill>
                  <a:srgbClr val="0000FF"/>
                </a:solidFill>
                <a:latin typeface="Arial" panose="020B0604020202020204" pitchFamily="34" charset="0"/>
                <a:cs typeface="Arial" panose="020B0604020202020204" pitchFamily="34" charset="0"/>
              </a:rPr>
              <a:t>Breeders Equation</a:t>
            </a:r>
            <a:r>
              <a:rPr lang="en-GB" dirty="0">
                <a:latin typeface="Arial" panose="020B0604020202020204" pitchFamily="34" charset="0"/>
                <a:cs typeface="Arial" panose="020B0604020202020204" pitchFamily="34" charset="0"/>
              </a:rPr>
              <a:t>, G =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h² σ²</a:t>
            </a:r>
            <a:r>
              <a:rPr lang="en-GB" baseline="-25000" dirty="0">
                <a:latin typeface="Arial" panose="020B0604020202020204" pitchFamily="34" charset="0"/>
                <a:cs typeface="Arial" panose="020B0604020202020204" pitchFamily="34" charset="0"/>
              </a:rPr>
              <a:t>P </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see UNPLAB-h²_GxE_Ch-5[</a:t>
            </a:r>
            <a:r>
              <a:rPr lang="en-GB" dirty="0" err="1">
                <a:solidFill>
                  <a:srgbClr val="0000FF"/>
                </a:solidFill>
                <a:latin typeface="Arial" panose="020B0604020202020204" pitchFamily="34" charset="0"/>
                <a:cs typeface="Arial" panose="020B0604020202020204" pitchFamily="34" charset="0"/>
              </a:rPr>
              <a:t>BreedersEquation</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 similar selection with similar outcome was realized for seed oil content. This surprises are not speaking against Quantitative Genetics nor against the Breeder’s Equation, because that Equation ‚predicts‘ gain from </a:t>
            </a:r>
            <a:r>
              <a:rPr lang="en-GB" dirty="0">
                <a:solidFill>
                  <a:srgbClr val="0000FF"/>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step of selection, not the accumulated gain from </a:t>
            </a:r>
            <a:r>
              <a:rPr lang="en-GB" dirty="0">
                <a:solidFill>
                  <a:srgbClr val="0000FF"/>
                </a:solidFill>
                <a:latin typeface="Arial" panose="020B0604020202020204" pitchFamily="34" charset="0"/>
                <a:cs typeface="Arial" panose="020B0604020202020204" pitchFamily="34" charset="0"/>
              </a:rPr>
              <a:t>several</a:t>
            </a:r>
            <a:r>
              <a:rPr lang="en-GB" dirty="0">
                <a:latin typeface="Arial" panose="020B0604020202020204" pitchFamily="34" charset="0"/>
                <a:cs typeface="Arial" panose="020B0604020202020204" pitchFamily="34" charset="0"/>
              </a:rPr>
              <a:t> steps. </a:t>
            </a:r>
          </a:p>
          <a:p>
            <a:r>
              <a:rPr lang="en-GB" dirty="0">
                <a:latin typeface="Arial" panose="020B0604020202020204" pitchFamily="34" charset="0"/>
                <a:cs typeface="Arial" panose="020B0604020202020204" pitchFamily="34" charset="0"/>
              </a:rPr>
              <a:t>The grains with high protein content were small, the endosperm volume (starch) was small relative to the reminder (relatively large embryos).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low protein grains ‘became’ correspondingly large. </a:t>
            </a:r>
          </a:p>
        </p:txBody>
      </p:sp>
      <p:sp>
        <p:nvSpPr>
          <p:cNvPr id="40" name="TextBox 39"/>
          <p:cNvSpPr txBox="1"/>
          <p:nvPr/>
        </p:nvSpPr>
        <p:spPr>
          <a:xfrm>
            <a:off x="72000" y="4886920"/>
            <a:ext cx="12059748"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Obviously, a minimum protein content is needed to live, you cannot go below it. Even after protein was already at mi-</a:t>
            </a:r>
            <a:r>
              <a:rPr lang="en-GB" dirty="0" err="1">
                <a:latin typeface="Arial" panose="020B0604020202020204" pitchFamily="34" charset="0"/>
                <a:cs typeface="Arial" panose="020B0604020202020204" pitchFamily="34" charset="0"/>
              </a:rPr>
              <a:t>nimum</a:t>
            </a:r>
            <a:r>
              <a:rPr lang="en-GB" dirty="0">
                <a:latin typeface="Arial" panose="020B0604020202020204" pitchFamily="34" charset="0"/>
                <a:cs typeface="Arial" panose="020B0604020202020204" pitchFamily="34" charset="0"/>
              </a:rPr>
              <a:t> for quite a number of generations („okay, now all ‚low-protein‘-alleles are </a:t>
            </a:r>
            <a:r>
              <a:rPr lang="en-GB" dirty="0">
                <a:solidFill>
                  <a:srgbClr val="C00000"/>
                </a:solidFill>
                <a:latin typeface="Arial" panose="020B0604020202020204" pitchFamily="34" charset="0"/>
                <a:cs typeface="Arial" panose="020B0604020202020204" pitchFamily="34" charset="0"/>
              </a:rPr>
              <a:t>fixed</a:t>
            </a:r>
            <a:r>
              <a:rPr lang="en-GB" dirty="0">
                <a:latin typeface="Arial" panose="020B0604020202020204" pitchFamily="34" charset="0"/>
                <a:cs typeface="Arial" panose="020B0604020202020204" pitchFamily="34" charset="0"/>
              </a:rPr>
              <a:t>“) … even from that level, the </a:t>
            </a:r>
            <a:r>
              <a:rPr lang="en-GB" dirty="0">
                <a:solidFill>
                  <a:srgbClr val="964B00"/>
                </a:solidFill>
                <a:latin typeface="Arial" panose="020B0604020202020204" pitchFamily="34" charset="0"/>
                <a:cs typeface="Arial" panose="020B0604020202020204" pitchFamily="34" charset="0"/>
              </a:rPr>
              <a:t>reverse selection could re-enrich seed protein</a:t>
            </a:r>
            <a:r>
              <a:rPr lang="en-GB" dirty="0">
                <a:latin typeface="Arial" panose="020B0604020202020204" pitchFamily="34" charset="0"/>
                <a:cs typeface="Arial" panose="020B0604020202020204" pitchFamily="34" charset="0"/>
              </a:rPr>
              <a:t>, and not slower than the still ongoing </a:t>
            </a:r>
            <a:r>
              <a:rPr lang="en-GB" dirty="0">
                <a:solidFill>
                  <a:srgbClr val="0000FF"/>
                </a:solidFill>
                <a:latin typeface="Arial" panose="020B0604020202020204" pitchFamily="34" charset="0"/>
                <a:cs typeface="Arial" panose="020B0604020202020204" pitchFamily="34" charset="0"/>
              </a:rPr>
              <a:t>initial high-protein selection path</a:t>
            </a:r>
            <a:r>
              <a:rPr lang="en-GB" dirty="0">
                <a:latin typeface="Arial" panose="020B0604020202020204" pitchFamily="34" charset="0"/>
                <a:cs typeface="Arial" panose="020B0604020202020204" pitchFamily="34" charset="0"/>
              </a:rPr>
              <a:t>. There must be very many loci coding for that genetic diversity so that selection pressure per locus (selection </a:t>
            </a:r>
            <a:r>
              <a:rPr lang="en-GB" dirty="0" err="1">
                <a:latin typeface="Arial" panose="020B0604020202020204" pitchFamily="34" charset="0"/>
                <a:cs typeface="Arial" panose="020B0604020202020204" pitchFamily="34" charset="0"/>
              </a:rPr>
              <a:t>coeffi-cient</a:t>
            </a:r>
            <a:r>
              <a:rPr lang="en-GB" dirty="0">
                <a:latin typeface="Arial" panose="020B0604020202020204" pitchFamily="34" charset="0"/>
                <a:cs typeface="Arial" panose="020B0604020202020204" pitchFamily="34" charset="0"/>
              </a:rPr>
              <a:t> s) is small and so for very many generations, alleles do </a:t>
            </a:r>
            <a:r>
              <a:rPr lang="en-GB" dirty="0">
                <a:solidFill>
                  <a:srgbClr val="C00000"/>
                </a:solidFill>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become </a:t>
            </a:r>
            <a:r>
              <a:rPr lang="en-GB" dirty="0">
                <a:solidFill>
                  <a:srgbClr val="C00000"/>
                </a:solidFill>
                <a:latin typeface="Arial" panose="020B0604020202020204" pitchFamily="34" charset="0"/>
                <a:cs typeface="Arial" panose="020B0604020202020204" pitchFamily="34" charset="0"/>
              </a:rPr>
              <a:t>fixed</a:t>
            </a:r>
            <a:r>
              <a:rPr lang="en-GB" dirty="0">
                <a:latin typeface="Arial" panose="020B0604020202020204" pitchFamily="34" charset="0"/>
                <a:cs typeface="Arial" panose="020B0604020202020204" pitchFamily="34" charset="0"/>
              </a:rPr>
              <a:t> (evolutionary and breeding potential </a:t>
            </a:r>
            <a:r>
              <a:rPr lang="en-GB" dirty="0">
                <a:solidFill>
                  <a:srgbClr val="C00000"/>
                </a:solidFill>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exhausted for very long time). Learning of other lessons (epistasis … ) is still in the pipeline and pending. </a:t>
            </a:r>
          </a:p>
        </p:txBody>
      </p:sp>
      <p:sp>
        <p:nvSpPr>
          <p:cNvPr id="41" name="Textfeld 2"/>
          <p:cNvSpPr txBox="1"/>
          <p:nvPr/>
        </p:nvSpPr>
        <p:spPr>
          <a:xfrm>
            <a:off x="11387641" y="6353357"/>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GB" sz="2400" smtClean="0">
                <a:solidFill>
                  <a:prstClr val="black"/>
                </a:solidFill>
                <a:latin typeface="Arial"/>
              </a:rPr>
              <a:pPr algn="ctr" defTabSz="1219170"/>
              <a:t>22</a:t>
            </a:fld>
            <a:endParaRPr lang="en-GB" sz="2400" dirty="0">
              <a:solidFill>
                <a:prstClr val="black"/>
              </a:solidFill>
              <a:latin typeface="Arial"/>
            </a:endParaRPr>
          </a:p>
        </p:txBody>
      </p:sp>
      <p:sp>
        <p:nvSpPr>
          <p:cNvPr id="9" name="Right Triangle 8">
            <a:extLst>
              <a:ext uri="{FF2B5EF4-FFF2-40B4-BE49-F238E27FC236}">
                <a16:creationId xmlns:a16="http://schemas.microsoft.com/office/drawing/2014/main" id="{826C5CE7-BAB9-4C81-9CFD-D1A05AD8517C}"/>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4132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1"/>
          <p:cNvSpPr txBox="1">
            <a:spLocks/>
          </p:cNvSpPr>
          <p:nvPr/>
        </p:nvSpPr>
        <p:spPr>
          <a:xfrm>
            <a:off x="7239000" y="11379200"/>
            <a:ext cx="1905000" cy="8128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1651BABE-FC16-421E-89DD-E3EB648140C6}" type="slidenum">
              <a:rPr lang="en-GB" altLang="de-DE" sz="2400" smtClean="0">
                <a:solidFill>
                  <a:prstClr val="black"/>
                </a:solidFill>
                <a:latin typeface="Arial"/>
              </a:rPr>
              <a:pPr defTabSz="1219170">
                <a:defRPr/>
              </a:pPr>
              <a:t>23</a:t>
            </a:fld>
            <a:endParaRPr lang="en-GB" altLang="de-DE" sz="2400" dirty="0">
              <a:solidFill>
                <a:prstClr val="black"/>
              </a:solidFill>
              <a:latin typeface="Arial"/>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03" y="1082316"/>
            <a:ext cx="12008534" cy="417846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5" name="Freihandform 6144"/>
          <p:cNvSpPr/>
          <p:nvPr/>
        </p:nvSpPr>
        <p:spPr>
          <a:xfrm>
            <a:off x="2372486" y="3407687"/>
            <a:ext cx="979357" cy="329783"/>
          </a:xfrm>
          <a:custGeom>
            <a:avLst/>
            <a:gdLst>
              <a:gd name="connsiteX0" fmla="*/ 0 w 734518"/>
              <a:gd name="connsiteY0" fmla="*/ 0 h 247337"/>
              <a:gd name="connsiteX1" fmla="*/ 719527 w 734518"/>
              <a:gd name="connsiteY1" fmla="*/ 3747 h 247337"/>
              <a:gd name="connsiteX2" fmla="*/ 734518 w 734518"/>
              <a:gd name="connsiteY2" fmla="*/ 213609 h 247337"/>
              <a:gd name="connsiteX3" fmla="*/ 37475 w 734518"/>
              <a:gd name="connsiteY3" fmla="*/ 247337 h 247337"/>
              <a:gd name="connsiteX4" fmla="*/ 0 w 734518"/>
              <a:gd name="connsiteY4" fmla="*/ 0 h 247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18" h="247337">
                <a:moveTo>
                  <a:pt x="0" y="0"/>
                </a:moveTo>
                <a:lnTo>
                  <a:pt x="719527" y="3747"/>
                </a:lnTo>
                <a:lnTo>
                  <a:pt x="734518" y="213609"/>
                </a:lnTo>
                <a:lnTo>
                  <a:pt x="37475" y="247337"/>
                </a:lnTo>
                <a:lnTo>
                  <a:pt x="0" y="0"/>
                </a:lnTo>
                <a:close/>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9" name="Freihandform 618"/>
          <p:cNvSpPr/>
          <p:nvPr/>
        </p:nvSpPr>
        <p:spPr>
          <a:xfrm>
            <a:off x="4953506" y="3070554"/>
            <a:ext cx="979357" cy="329783"/>
          </a:xfrm>
          <a:custGeom>
            <a:avLst/>
            <a:gdLst>
              <a:gd name="connsiteX0" fmla="*/ 0 w 734518"/>
              <a:gd name="connsiteY0" fmla="*/ 0 h 247337"/>
              <a:gd name="connsiteX1" fmla="*/ 719527 w 734518"/>
              <a:gd name="connsiteY1" fmla="*/ 3747 h 247337"/>
              <a:gd name="connsiteX2" fmla="*/ 734518 w 734518"/>
              <a:gd name="connsiteY2" fmla="*/ 213609 h 247337"/>
              <a:gd name="connsiteX3" fmla="*/ 37475 w 734518"/>
              <a:gd name="connsiteY3" fmla="*/ 247337 h 247337"/>
              <a:gd name="connsiteX4" fmla="*/ 0 w 734518"/>
              <a:gd name="connsiteY4" fmla="*/ 0 h 247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18" h="247337">
                <a:moveTo>
                  <a:pt x="0" y="0"/>
                </a:moveTo>
                <a:lnTo>
                  <a:pt x="719527" y="3747"/>
                </a:lnTo>
                <a:lnTo>
                  <a:pt x="734518" y="213609"/>
                </a:lnTo>
                <a:lnTo>
                  <a:pt x="37475" y="247337"/>
                </a:lnTo>
                <a:lnTo>
                  <a:pt x="0" y="0"/>
                </a:lnTo>
                <a:close/>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20" name="Freihandform 619"/>
          <p:cNvSpPr/>
          <p:nvPr/>
        </p:nvSpPr>
        <p:spPr>
          <a:xfrm>
            <a:off x="6475711" y="4043481"/>
            <a:ext cx="979357" cy="329783"/>
          </a:xfrm>
          <a:custGeom>
            <a:avLst/>
            <a:gdLst>
              <a:gd name="connsiteX0" fmla="*/ 0 w 734518"/>
              <a:gd name="connsiteY0" fmla="*/ 0 h 247337"/>
              <a:gd name="connsiteX1" fmla="*/ 719527 w 734518"/>
              <a:gd name="connsiteY1" fmla="*/ 3747 h 247337"/>
              <a:gd name="connsiteX2" fmla="*/ 734518 w 734518"/>
              <a:gd name="connsiteY2" fmla="*/ 213609 h 247337"/>
              <a:gd name="connsiteX3" fmla="*/ 37475 w 734518"/>
              <a:gd name="connsiteY3" fmla="*/ 247337 h 247337"/>
              <a:gd name="connsiteX4" fmla="*/ 0 w 734518"/>
              <a:gd name="connsiteY4" fmla="*/ 0 h 247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18" h="247337">
                <a:moveTo>
                  <a:pt x="0" y="0"/>
                </a:moveTo>
                <a:lnTo>
                  <a:pt x="719527" y="3747"/>
                </a:lnTo>
                <a:lnTo>
                  <a:pt x="734518" y="213609"/>
                </a:lnTo>
                <a:lnTo>
                  <a:pt x="37475" y="247337"/>
                </a:lnTo>
                <a:lnTo>
                  <a:pt x="0" y="0"/>
                </a:lnTo>
                <a:close/>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21" name="Freihandform 620"/>
          <p:cNvSpPr/>
          <p:nvPr/>
        </p:nvSpPr>
        <p:spPr>
          <a:xfrm>
            <a:off x="10153912" y="3400337"/>
            <a:ext cx="979357" cy="329783"/>
          </a:xfrm>
          <a:custGeom>
            <a:avLst/>
            <a:gdLst>
              <a:gd name="connsiteX0" fmla="*/ 0 w 734518"/>
              <a:gd name="connsiteY0" fmla="*/ 0 h 247337"/>
              <a:gd name="connsiteX1" fmla="*/ 719527 w 734518"/>
              <a:gd name="connsiteY1" fmla="*/ 3747 h 247337"/>
              <a:gd name="connsiteX2" fmla="*/ 734518 w 734518"/>
              <a:gd name="connsiteY2" fmla="*/ 213609 h 247337"/>
              <a:gd name="connsiteX3" fmla="*/ 37475 w 734518"/>
              <a:gd name="connsiteY3" fmla="*/ 247337 h 247337"/>
              <a:gd name="connsiteX4" fmla="*/ 0 w 734518"/>
              <a:gd name="connsiteY4" fmla="*/ 0 h 247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18" h="247337">
                <a:moveTo>
                  <a:pt x="0" y="0"/>
                </a:moveTo>
                <a:lnTo>
                  <a:pt x="719527" y="3747"/>
                </a:lnTo>
                <a:lnTo>
                  <a:pt x="734518" y="213609"/>
                </a:lnTo>
                <a:lnTo>
                  <a:pt x="37475" y="247337"/>
                </a:lnTo>
                <a:lnTo>
                  <a:pt x="0" y="0"/>
                </a:lnTo>
                <a:close/>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22" name="Textfeld 621"/>
          <p:cNvSpPr txBox="1"/>
          <p:nvPr/>
        </p:nvSpPr>
        <p:spPr>
          <a:xfrm>
            <a:off x="2406" y="49361"/>
            <a:ext cx="1210212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‘Where’ is the genetic variance – a question of utmost importance for realizing gain from selection. ‘</a:t>
            </a:r>
            <a:r>
              <a:rPr lang="en-GB" sz="2400" dirty="0">
                <a:solidFill>
                  <a:srgbClr val="0000FF"/>
                </a:solidFill>
                <a:latin typeface="Arial"/>
              </a:rPr>
              <a:t>Where</a:t>
            </a:r>
            <a:r>
              <a:rPr lang="en-GB" sz="2400" dirty="0">
                <a:solidFill>
                  <a:prstClr val="black"/>
                </a:solidFill>
                <a:latin typeface="Arial"/>
              </a:rPr>
              <a:t>’ in the sense of ‘either it is </a:t>
            </a:r>
            <a:r>
              <a:rPr lang="en-GB" sz="2400" dirty="0">
                <a:solidFill>
                  <a:srgbClr val="0000FF"/>
                </a:solidFill>
                <a:latin typeface="Arial"/>
              </a:rPr>
              <a:t>between</a:t>
            </a:r>
            <a:r>
              <a:rPr lang="en-GB" sz="2400" dirty="0">
                <a:solidFill>
                  <a:prstClr val="black"/>
                </a:solidFill>
                <a:latin typeface="Arial"/>
              </a:rPr>
              <a:t> or it is </a:t>
            </a:r>
            <a:r>
              <a:rPr lang="en-GB" sz="2400" dirty="0">
                <a:solidFill>
                  <a:srgbClr val="0000FF"/>
                </a:solidFill>
                <a:latin typeface="Arial"/>
              </a:rPr>
              <a:t>within</a:t>
            </a:r>
            <a:r>
              <a:rPr lang="en-GB" sz="2400" dirty="0">
                <a:solidFill>
                  <a:prstClr val="black"/>
                </a:solidFill>
                <a:latin typeface="Arial"/>
              </a:rPr>
              <a:t> the candidates’. </a:t>
            </a:r>
          </a:p>
        </p:txBody>
      </p:sp>
      <p:sp>
        <p:nvSpPr>
          <p:cNvPr id="623" name="Textfeld 622"/>
          <p:cNvSpPr txBox="1"/>
          <p:nvPr/>
        </p:nvSpPr>
        <p:spPr>
          <a:xfrm>
            <a:off x="104820" y="5309108"/>
            <a:ext cx="11952917"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Winter faba bean field plots at </a:t>
            </a:r>
            <a:r>
              <a:rPr lang="en-GB" dirty="0" err="1">
                <a:solidFill>
                  <a:prstClr val="black"/>
                </a:solidFill>
                <a:latin typeface="Arial"/>
              </a:rPr>
              <a:t>Reinshof</a:t>
            </a:r>
            <a:r>
              <a:rPr lang="en-GB" dirty="0">
                <a:solidFill>
                  <a:prstClr val="black"/>
                </a:solidFill>
                <a:latin typeface="Arial"/>
              </a:rPr>
              <a:t>, Göttingen. You see </a:t>
            </a:r>
            <a:r>
              <a:rPr lang="en-GB" dirty="0">
                <a:solidFill>
                  <a:srgbClr val="FF0000"/>
                </a:solidFill>
                <a:latin typeface="Arial"/>
              </a:rPr>
              <a:t>four plots </a:t>
            </a:r>
            <a:r>
              <a:rPr lang="en-GB" dirty="0">
                <a:solidFill>
                  <a:prstClr val="black"/>
                </a:solidFill>
                <a:latin typeface="Arial"/>
              </a:rPr>
              <a:t>with clear loss of plants due to winter kill. Obviously there are marked differences </a:t>
            </a:r>
            <a:r>
              <a:rPr lang="en-GB" dirty="0">
                <a:solidFill>
                  <a:srgbClr val="0000FF"/>
                </a:solidFill>
                <a:latin typeface="Arial"/>
              </a:rPr>
              <a:t>between</a:t>
            </a:r>
            <a:r>
              <a:rPr lang="en-GB" dirty="0">
                <a:solidFill>
                  <a:prstClr val="black"/>
                </a:solidFill>
                <a:latin typeface="Arial"/>
              </a:rPr>
              <a:t> the candidates, it is easy to identify the frost-susceptible ones.</a:t>
            </a:r>
          </a:p>
          <a:p>
            <a:pPr defTabSz="1219170"/>
            <a:r>
              <a:rPr lang="en-GB" dirty="0">
                <a:solidFill>
                  <a:prstClr val="black"/>
                </a:solidFill>
                <a:latin typeface="Arial"/>
              </a:rPr>
              <a:t>As you select </a:t>
            </a:r>
            <a:r>
              <a:rPr lang="en-GB" dirty="0">
                <a:solidFill>
                  <a:srgbClr val="0000FF"/>
                </a:solidFill>
                <a:latin typeface="Arial"/>
              </a:rPr>
              <a:t>between</a:t>
            </a:r>
            <a:r>
              <a:rPr lang="en-GB" dirty="0">
                <a:solidFill>
                  <a:prstClr val="black"/>
                </a:solidFill>
                <a:latin typeface="Arial"/>
              </a:rPr>
              <a:t> plots, you select </a:t>
            </a:r>
            <a:r>
              <a:rPr lang="en-GB" dirty="0">
                <a:solidFill>
                  <a:srgbClr val="0000FF"/>
                </a:solidFill>
                <a:latin typeface="Arial"/>
              </a:rPr>
              <a:t>between</a:t>
            </a:r>
            <a:r>
              <a:rPr lang="en-GB" dirty="0">
                <a:solidFill>
                  <a:prstClr val="black"/>
                </a:solidFill>
                <a:latin typeface="Arial"/>
              </a:rPr>
              <a:t> candidates. </a:t>
            </a:r>
            <a:r>
              <a:rPr lang="en-GB" dirty="0">
                <a:solidFill>
                  <a:prstClr val="black"/>
                </a:solidFill>
              </a:rPr>
              <a:t>We have dug up the few survivor plants from the  winter-killed plots (nurtured, propagated them): So we intended to exploit even the genetic variance </a:t>
            </a:r>
            <a:r>
              <a:rPr lang="en-GB" dirty="0">
                <a:solidFill>
                  <a:srgbClr val="0000FF"/>
                </a:solidFill>
              </a:rPr>
              <a:t>within</a:t>
            </a:r>
            <a:r>
              <a:rPr lang="en-GB" dirty="0">
                <a:solidFill>
                  <a:prstClr val="black"/>
                </a:solidFill>
              </a:rPr>
              <a:t> these four entries (this was meaningful since entries here were genetically heterogeneous). </a:t>
            </a:r>
            <a:endParaRPr lang="en-GB" dirty="0">
              <a:solidFill>
                <a:prstClr val="black"/>
              </a:solidFill>
              <a:latin typeface="Arial"/>
            </a:endParaRPr>
          </a:p>
        </p:txBody>
      </p:sp>
      <p:sp>
        <p:nvSpPr>
          <p:cNvPr id="11" name="Textfeld 2"/>
          <p:cNvSpPr txBox="1"/>
          <p:nvPr/>
        </p:nvSpPr>
        <p:spPr>
          <a:xfrm>
            <a:off x="11387641" y="785516"/>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GB" sz="2400" smtClean="0">
                <a:solidFill>
                  <a:prstClr val="black"/>
                </a:solidFill>
                <a:latin typeface="Arial"/>
              </a:rPr>
              <a:pPr algn="ctr" defTabSz="1219170"/>
              <a:t>23</a:t>
            </a:fld>
            <a:endParaRPr lang="en-GB" sz="2400" dirty="0">
              <a:solidFill>
                <a:prstClr val="black"/>
              </a:solidFill>
              <a:latin typeface="Arial"/>
            </a:endParaRPr>
          </a:p>
        </p:txBody>
      </p:sp>
      <p:sp>
        <p:nvSpPr>
          <p:cNvPr id="2" name="TextBox 1"/>
          <p:cNvSpPr txBox="1"/>
          <p:nvPr/>
        </p:nvSpPr>
        <p:spPr>
          <a:xfrm>
            <a:off x="159795" y="1131973"/>
            <a:ext cx="156799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t>© </a:t>
            </a:r>
            <a:r>
              <a:rPr lang="en-GB" dirty="0" err="1"/>
              <a:t>Reinshof</a:t>
            </a:r>
            <a:r>
              <a:rPr lang="en-GB" dirty="0"/>
              <a:t> </a:t>
            </a:r>
          </a:p>
        </p:txBody>
      </p:sp>
      <p:sp>
        <p:nvSpPr>
          <p:cNvPr id="5" name="TextBox 4"/>
          <p:cNvSpPr txBox="1"/>
          <p:nvPr/>
        </p:nvSpPr>
        <p:spPr>
          <a:xfrm>
            <a:off x="7113180" y="4843130"/>
            <a:ext cx="4906926" cy="369332"/>
          </a:xfrm>
          <a:prstGeom prst="rect">
            <a:avLst/>
          </a:prstGeom>
          <a:solidFill>
            <a:schemeClr val="bg1"/>
          </a:solidFill>
        </p:spPr>
        <p:txBody>
          <a:bodyPr wrap="square" rtlCol="0">
            <a:spAutoFit/>
          </a:bodyPr>
          <a:lstStyle/>
          <a:p>
            <a:r>
              <a:rPr lang="en-GB" dirty="0"/>
              <a:t>https://www.uni-goettingen.de/en/653041.html</a:t>
            </a:r>
          </a:p>
        </p:txBody>
      </p:sp>
    </p:spTree>
    <p:extLst>
      <p:ext uri="{BB962C8B-B14F-4D97-AF65-F5344CB8AC3E}">
        <p14:creationId xmlns:p14="http://schemas.microsoft.com/office/powerpoint/2010/main" val="231952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5"/>
                                        </p:tgtEl>
                                        <p:attrNameLst>
                                          <p:attrName>style.visibility</p:attrName>
                                        </p:attrNameLst>
                                      </p:cBhvr>
                                      <p:to>
                                        <p:strVal val="visible"/>
                                      </p:to>
                                    </p:set>
                                    <p:animEffect transition="in" filter="fade">
                                      <p:cBhvr>
                                        <p:cTn id="7" dur="2000"/>
                                        <p:tgtEl>
                                          <p:spTgt spid="614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9"/>
                                        </p:tgtEl>
                                        <p:attrNameLst>
                                          <p:attrName>style.visibility</p:attrName>
                                        </p:attrNameLst>
                                      </p:cBhvr>
                                      <p:to>
                                        <p:strVal val="visible"/>
                                      </p:to>
                                    </p:set>
                                    <p:animEffect transition="in" filter="fade">
                                      <p:cBhvr>
                                        <p:cTn id="10" dur="2000"/>
                                        <p:tgtEl>
                                          <p:spTgt spid="6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20"/>
                                        </p:tgtEl>
                                        <p:attrNameLst>
                                          <p:attrName>style.visibility</p:attrName>
                                        </p:attrNameLst>
                                      </p:cBhvr>
                                      <p:to>
                                        <p:strVal val="visible"/>
                                      </p:to>
                                    </p:set>
                                    <p:animEffect transition="in" filter="fade">
                                      <p:cBhvr>
                                        <p:cTn id="13" dur="2000"/>
                                        <p:tgtEl>
                                          <p:spTgt spid="6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21"/>
                                        </p:tgtEl>
                                        <p:attrNameLst>
                                          <p:attrName>style.visibility</p:attrName>
                                        </p:attrNameLst>
                                      </p:cBhvr>
                                      <p:to>
                                        <p:strVal val="visible"/>
                                      </p:to>
                                    </p:set>
                                    <p:animEffect transition="in" filter="fade">
                                      <p:cBhvr>
                                        <p:cTn id="16" dur="2000"/>
                                        <p:tgtEl>
                                          <p:spTgt spid="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animBg="1"/>
      <p:bldP spid="619" grpId="0" animBg="1"/>
      <p:bldP spid="620" grpId="0" animBg="1"/>
      <p:bldP spid="6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2000" y="971081"/>
            <a:ext cx="12027851" cy="450618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 name="Foliennummernplatzhalter 1"/>
          <p:cNvSpPr txBox="1">
            <a:spLocks/>
          </p:cNvSpPr>
          <p:nvPr/>
        </p:nvSpPr>
        <p:spPr>
          <a:xfrm>
            <a:off x="7239000" y="11379200"/>
            <a:ext cx="1905000" cy="8128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fld id="{1651BABE-FC16-421E-89DD-E3EB648140C6}" type="slidenum">
              <a:rPr lang="en-GB" altLang="de-DE" sz="2400" smtClean="0">
                <a:solidFill>
                  <a:prstClr val="black"/>
                </a:solidFill>
                <a:latin typeface="Arial"/>
              </a:rPr>
              <a:pPr defTabSz="1219170">
                <a:defRPr/>
              </a:pPr>
              <a:t>24</a:t>
            </a:fld>
            <a:endParaRPr lang="en-GB" altLang="de-DE" sz="2400" dirty="0">
              <a:solidFill>
                <a:prstClr val="black"/>
              </a:solidFill>
              <a:latin typeface="Arial"/>
            </a:endParaRPr>
          </a:p>
        </p:txBody>
      </p:sp>
      <p:sp>
        <p:nvSpPr>
          <p:cNvPr id="7" name="Rechteck 6"/>
          <p:cNvSpPr/>
          <p:nvPr/>
        </p:nvSpPr>
        <p:spPr>
          <a:xfrm>
            <a:off x="1737001" y="1037196"/>
            <a:ext cx="1248139" cy="2496277"/>
          </a:xfrm>
          <a:prstGeom prst="rect">
            <a:avLst/>
          </a:prstGeom>
          <a:solidFill>
            <a:srgbClr val="FFC000"/>
          </a:solidFill>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 name="Rechteck 7"/>
          <p:cNvSpPr/>
          <p:nvPr/>
        </p:nvSpPr>
        <p:spPr>
          <a:xfrm>
            <a:off x="3081151" y="1037196"/>
            <a:ext cx="1248139" cy="2496277"/>
          </a:xfrm>
          <a:prstGeom prst="rect">
            <a:avLst/>
          </a:prstGeom>
          <a:solidFill>
            <a:schemeClr val="bg1">
              <a:lumMod val="75000"/>
            </a:schemeClr>
          </a:solidFill>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 name="Rechteck 8"/>
          <p:cNvSpPr/>
          <p:nvPr/>
        </p:nvSpPr>
        <p:spPr>
          <a:xfrm>
            <a:off x="4425300" y="1037196"/>
            <a:ext cx="1248139" cy="2496277"/>
          </a:xfrm>
          <a:prstGeom prst="rect">
            <a:avLst/>
          </a:prstGeom>
          <a:solidFill>
            <a:srgbClr val="00B050"/>
          </a:solidFill>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 name="Rechteck 9"/>
          <p:cNvSpPr/>
          <p:nvPr/>
        </p:nvSpPr>
        <p:spPr>
          <a:xfrm>
            <a:off x="5769449" y="1037196"/>
            <a:ext cx="1248139" cy="2496277"/>
          </a:xfrm>
          <a:prstGeom prst="rect">
            <a:avLst/>
          </a:prstGeom>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11" name="Gruppieren 10"/>
          <p:cNvGrpSpPr/>
          <p:nvPr/>
        </p:nvGrpSpPr>
        <p:grpSpPr>
          <a:xfrm>
            <a:off x="360919" y="1022287"/>
            <a:ext cx="1280072" cy="2511187"/>
            <a:chOff x="2175528" y="5148064"/>
            <a:chExt cx="917382" cy="1764196"/>
          </a:xfrm>
        </p:grpSpPr>
        <p:sp>
          <p:nvSpPr>
            <p:cNvPr id="28" name="Rechteck 27"/>
            <p:cNvSpPr/>
            <p:nvPr/>
          </p:nvSpPr>
          <p:spPr>
            <a:xfrm>
              <a:off x="2415127" y="6095689"/>
              <a:ext cx="262109" cy="504056"/>
            </a:xfrm>
            <a:prstGeom prst="rect">
              <a:avLst/>
            </a:prstGeom>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 name="Rechteck 28"/>
            <p:cNvSpPr/>
            <p:nvPr/>
          </p:nvSpPr>
          <p:spPr>
            <a:xfrm>
              <a:off x="2697399" y="6095689"/>
              <a:ext cx="262109" cy="504056"/>
            </a:xfrm>
            <a:prstGeom prst="rect">
              <a:avLst/>
            </a:prstGeom>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 name="Rechteck 29"/>
            <p:cNvSpPr>
              <a:spLocks noChangeAspect="1"/>
            </p:cNvSpPr>
            <p:nvPr/>
          </p:nvSpPr>
          <p:spPr>
            <a:xfrm>
              <a:off x="2175528" y="5148064"/>
              <a:ext cx="917382" cy="1764196"/>
            </a:xfrm>
            <a:prstGeom prst="rect">
              <a:avLst/>
            </a:prstGeom>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31" name="Gruppieren 30"/>
            <p:cNvGrpSpPr/>
            <p:nvPr/>
          </p:nvGrpSpPr>
          <p:grpSpPr>
            <a:xfrm>
              <a:off x="2213505" y="5188388"/>
              <a:ext cx="40324" cy="1693628"/>
              <a:chOff x="476672" y="1835696"/>
              <a:chExt cx="144016" cy="6048672"/>
            </a:xfrm>
          </p:grpSpPr>
          <p:sp>
            <p:nvSpPr>
              <p:cNvPr id="571" name="Ellipse 570"/>
              <p:cNvSpPr/>
              <p:nvPr/>
            </p:nvSpPr>
            <p:spPr>
              <a:xfrm>
                <a:off x="476672" y="18356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2" name="Ellipse 571"/>
              <p:cNvSpPr/>
              <p:nvPr/>
            </p:nvSpPr>
            <p:spPr>
              <a:xfrm>
                <a:off x="476672" y="19880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3" name="Ellipse 572"/>
              <p:cNvSpPr/>
              <p:nvPr/>
            </p:nvSpPr>
            <p:spPr>
              <a:xfrm>
                <a:off x="47667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4" name="Ellipse 573"/>
              <p:cNvSpPr/>
              <p:nvPr/>
            </p:nvSpPr>
            <p:spPr>
              <a:xfrm>
                <a:off x="47667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5" name="Ellipse 574"/>
              <p:cNvSpPr/>
              <p:nvPr/>
            </p:nvSpPr>
            <p:spPr>
              <a:xfrm>
                <a:off x="47667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6" name="Ellipse 575"/>
              <p:cNvSpPr/>
              <p:nvPr/>
            </p:nvSpPr>
            <p:spPr>
              <a:xfrm>
                <a:off x="47667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7" name="Ellipse 576"/>
              <p:cNvSpPr/>
              <p:nvPr/>
            </p:nvSpPr>
            <p:spPr>
              <a:xfrm>
                <a:off x="47667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8" name="Ellipse 577"/>
              <p:cNvSpPr/>
              <p:nvPr/>
            </p:nvSpPr>
            <p:spPr>
              <a:xfrm>
                <a:off x="47667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9" name="Ellipse 578"/>
              <p:cNvSpPr/>
              <p:nvPr/>
            </p:nvSpPr>
            <p:spPr>
              <a:xfrm>
                <a:off x="47667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0" name="Ellipse 579"/>
              <p:cNvSpPr/>
              <p:nvPr/>
            </p:nvSpPr>
            <p:spPr>
              <a:xfrm>
                <a:off x="47667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1" name="Ellipse 580"/>
              <p:cNvSpPr/>
              <p:nvPr/>
            </p:nvSpPr>
            <p:spPr>
              <a:xfrm>
                <a:off x="47667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2" name="Ellipse 581"/>
              <p:cNvSpPr/>
              <p:nvPr/>
            </p:nvSpPr>
            <p:spPr>
              <a:xfrm>
                <a:off x="47667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3" name="Ellipse 582"/>
              <p:cNvSpPr/>
              <p:nvPr/>
            </p:nvSpPr>
            <p:spPr>
              <a:xfrm>
                <a:off x="47667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4" name="Ellipse 583"/>
              <p:cNvSpPr/>
              <p:nvPr/>
            </p:nvSpPr>
            <p:spPr>
              <a:xfrm>
                <a:off x="47667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5" name="Ellipse 584"/>
              <p:cNvSpPr/>
              <p:nvPr/>
            </p:nvSpPr>
            <p:spPr>
              <a:xfrm>
                <a:off x="47667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6" name="Ellipse 585"/>
              <p:cNvSpPr/>
              <p:nvPr/>
            </p:nvSpPr>
            <p:spPr>
              <a:xfrm>
                <a:off x="47667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7" name="Ellipse 586"/>
              <p:cNvSpPr/>
              <p:nvPr/>
            </p:nvSpPr>
            <p:spPr>
              <a:xfrm>
                <a:off x="47667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8" name="Ellipse 587"/>
              <p:cNvSpPr/>
              <p:nvPr/>
            </p:nvSpPr>
            <p:spPr>
              <a:xfrm>
                <a:off x="47667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9" name="Ellipse 588"/>
              <p:cNvSpPr/>
              <p:nvPr/>
            </p:nvSpPr>
            <p:spPr>
              <a:xfrm>
                <a:off x="47667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0" name="Ellipse 589"/>
              <p:cNvSpPr/>
              <p:nvPr/>
            </p:nvSpPr>
            <p:spPr>
              <a:xfrm>
                <a:off x="47667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1" name="Ellipse 590"/>
              <p:cNvSpPr/>
              <p:nvPr/>
            </p:nvSpPr>
            <p:spPr>
              <a:xfrm>
                <a:off x="47667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592" name="Gruppieren 591"/>
              <p:cNvGrpSpPr/>
              <p:nvPr/>
            </p:nvGrpSpPr>
            <p:grpSpPr>
              <a:xfrm rot="10800000">
                <a:off x="476672" y="4860032"/>
                <a:ext cx="144016" cy="1008112"/>
                <a:chOff x="1412776" y="1988096"/>
                <a:chExt cx="144016" cy="1008112"/>
              </a:xfrm>
            </p:grpSpPr>
            <p:sp>
              <p:nvSpPr>
                <p:cNvPr id="609" name="Ellipse 608"/>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0" name="Ellipse 609"/>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1" name="Ellipse 610"/>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2" name="Ellipse 611"/>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3" name="Ellipse 612"/>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4" name="Ellipse 613"/>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5" name="Ellipse 614"/>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93" name="Gruppieren 592"/>
              <p:cNvGrpSpPr/>
              <p:nvPr/>
            </p:nvGrpSpPr>
            <p:grpSpPr>
              <a:xfrm rot="10800000">
                <a:off x="476672" y="5868144"/>
                <a:ext cx="144016" cy="1008112"/>
                <a:chOff x="1412776" y="1988096"/>
                <a:chExt cx="144016" cy="1008112"/>
              </a:xfrm>
            </p:grpSpPr>
            <p:sp>
              <p:nvSpPr>
                <p:cNvPr id="602" name="Ellipse 601"/>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3" name="Ellipse 602"/>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4" name="Ellipse 603"/>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5" name="Ellipse 604"/>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6" name="Ellipse 605"/>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7" name="Ellipse 606"/>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8" name="Ellipse 607"/>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94" name="Gruppieren 593"/>
              <p:cNvGrpSpPr/>
              <p:nvPr/>
            </p:nvGrpSpPr>
            <p:grpSpPr>
              <a:xfrm rot="10800000">
                <a:off x="476672" y="6876256"/>
                <a:ext cx="144016" cy="1008112"/>
                <a:chOff x="1412776" y="1988096"/>
                <a:chExt cx="144016" cy="1008112"/>
              </a:xfrm>
            </p:grpSpPr>
            <p:sp>
              <p:nvSpPr>
                <p:cNvPr id="595" name="Ellipse 594"/>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6" name="Ellipse 595"/>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7" name="Ellipse 596"/>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8" name="Ellipse 597"/>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9" name="Ellipse 598"/>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0" name="Ellipse 599"/>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1" name="Ellipse 600"/>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32" name="Gruppieren 31"/>
            <p:cNvGrpSpPr/>
            <p:nvPr/>
          </p:nvGrpSpPr>
          <p:grpSpPr>
            <a:xfrm>
              <a:off x="2334478" y="5188388"/>
              <a:ext cx="40324" cy="1693628"/>
              <a:chOff x="476672" y="1835696"/>
              <a:chExt cx="144016" cy="6048672"/>
            </a:xfrm>
          </p:grpSpPr>
          <p:sp>
            <p:nvSpPr>
              <p:cNvPr id="526" name="Ellipse 525"/>
              <p:cNvSpPr/>
              <p:nvPr/>
            </p:nvSpPr>
            <p:spPr>
              <a:xfrm>
                <a:off x="476672" y="18356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7" name="Ellipse 526"/>
              <p:cNvSpPr/>
              <p:nvPr/>
            </p:nvSpPr>
            <p:spPr>
              <a:xfrm>
                <a:off x="476672" y="19880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8" name="Ellipse 527"/>
              <p:cNvSpPr/>
              <p:nvPr/>
            </p:nvSpPr>
            <p:spPr>
              <a:xfrm>
                <a:off x="47667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9" name="Ellipse 528"/>
              <p:cNvSpPr/>
              <p:nvPr/>
            </p:nvSpPr>
            <p:spPr>
              <a:xfrm>
                <a:off x="47667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0" name="Ellipse 529"/>
              <p:cNvSpPr/>
              <p:nvPr/>
            </p:nvSpPr>
            <p:spPr>
              <a:xfrm>
                <a:off x="47667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1" name="Ellipse 530"/>
              <p:cNvSpPr/>
              <p:nvPr/>
            </p:nvSpPr>
            <p:spPr>
              <a:xfrm>
                <a:off x="47667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2" name="Ellipse 531"/>
              <p:cNvSpPr/>
              <p:nvPr/>
            </p:nvSpPr>
            <p:spPr>
              <a:xfrm>
                <a:off x="47667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3" name="Ellipse 532"/>
              <p:cNvSpPr/>
              <p:nvPr/>
            </p:nvSpPr>
            <p:spPr>
              <a:xfrm>
                <a:off x="47667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4" name="Ellipse 533"/>
              <p:cNvSpPr/>
              <p:nvPr/>
            </p:nvSpPr>
            <p:spPr>
              <a:xfrm>
                <a:off x="47667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5" name="Ellipse 534"/>
              <p:cNvSpPr/>
              <p:nvPr/>
            </p:nvSpPr>
            <p:spPr>
              <a:xfrm>
                <a:off x="47667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6" name="Ellipse 535"/>
              <p:cNvSpPr/>
              <p:nvPr/>
            </p:nvSpPr>
            <p:spPr>
              <a:xfrm>
                <a:off x="47667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7" name="Ellipse 536"/>
              <p:cNvSpPr/>
              <p:nvPr/>
            </p:nvSpPr>
            <p:spPr>
              <a:xfrm>
                <a:off x="47667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8" name="Ellipse 537"/>
              <p:cNvSpPr/>
              <p:nvPr/>
            </p:nvSpPr>
            <p:spPr>
              <a:xfrm>
                <a:off x="47667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9" name="Ellipse 538"/>
              <p:cNvSpPr/>
              <p:nvPr/>
            </p:nvSpPr>
            <p:spPr>
              <a:xfrm>
                <a:off x="47667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0" name="Ellipse 539"/>
              <p:cNvSpPr/>
              <p:nvPr/>
            </p:nvSpPr>
            <p:spPr>
              <a:xfrm>
                <a:off x="47667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1" name="Ellipse 540"/>
              <p:cNvSpPr/>
              <p:nvPr/>
            </p:nvSpPr>
            <p:spPr>
              <a:xfrm>
                <a:off x="47667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2" name="Ellipse 541"/>
              <p:cNvSpPr/>
              <p:nvPr/>
            </p:nvSpPr>
            <p:spPr>
              <a:xfrm>
                <a:off x="47667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3" name="Ellipse 542"/>
              <p:cNvSpPr/>
              <p:nvPr/>
            </p:nvSpPr>
            <p:spPr>
              <a:xfrm>
                <a:off x="47667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4" name="Ellipse 543"/>
              <p:cNvSpPr/>
              <p:nvPr/>
            </p:nvSpPr>
            <p:spPr>
              <a:xfrm>
                <a:off x="47667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5" name="Ellipse 544"/>
              <p:cNvSpPr/>
              <p:nvPr/>
            </p:nvSpPr>
            <p:spPr>
              <a:xfrm>
                <a:off x="47667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6" name="Ellipse 545"/>
              <p:cNvSpPr/>
              <p:nvPr/>
            </p:nvSpPr>
            <p:spPr>
              <a:xfrm>
                <a:off x="47667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547" name="Gruppieren 546"/>
              <p:cNvGrpSpPr/>
              <p:nvPr/>
            </p:nvGrpSpPr>
            <p:grpSpPr>
              <a:xfrm rot="10800000">
                <a:off x="476672" y="4860032"/>
                <a:ext cx="144016" cy="1008112"/>
                <a:chOff x="1412776" y="1988096"/>
                <a:chExt cx="144016" cy="1008112"/>
              </a:xfrm>
            </p:grpSpPr>
            <p:sp>
              <p:nvSpPr>
                <p:cNvPr id="564" name="Ellipse 563"/>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5" name="Ellipse 564"/>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6" name="Ellipse 565"/>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7" name="Ellipse 566"/>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8" name="Ellipse 567"/>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9" name="Ellipse 568"/>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0" name="Ellipse 569"/>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48" name="Gruppieren 547"/>
              <p:cNvGrpSpPr/>
              <p:nvPr/>
            </p:nvGrpSpPr>
            <p:grpSpPr>
              <a:xfrm rot="10800000">
                <a:off x="476672" y="5868144"/>
                <a:ext cx="144016" cy="1008112"/>
                <a:chOff x="1412776" y="1988096"/>
                <a:chExt cx="144016" cy="1008112"/>
              </a:xfrm>
            </p:grpSpPr>
            <p:sp>
              <p:nvSpPr>
                <p:cNvPr id="557" name="Ellipse 556"/>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8" name="Ellipse 557"/>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9" name="Ellipse 558"/>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0" name="Ellipse 559"/>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1" name="Ellipse 560"/>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2" name="Ellipse 561"/>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3" name="Ellipse 562"/>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549" name="Gruppieren 548"/>
              <p:cNvGrpSpPr/>
              <p:nvPr/>
            </p:nvGrpSpPr>
            <p:grpSpPr>
              <a:xfrm rot="10800000">
                <a:off x="476672" y="6876256"/>
                <a:ext cx="144016" cy="1008112"/>
                <a:chOff x="1412776" y="1988096"/>
                <a:chExt cx="144016" cy="1008112"/>
              </a:xfrm>
            </p:grpSpPr>
            <p:sp>
              <p:nvSpPr>
                <p:cNvPr id="550" name="Ellipse 549"/>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1" name="Ellipse 550"/>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2" name="Ellipse 551"/>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3" name="Ellipse 552"/>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4" name="Ellipse 553"/>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5" name="Ellipse 554"/>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6" name="Ellipse 555"/>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33" name="Gruppieren 32"/>
            <p:cNvGrpSpPr/>
            <p:nvPr/>
          </p:nvGrpSpPr>
          <p:grpSpPr>
            <a:xfrm>
              <a:off x="2515939" y="5188388"/>
              <a:ext cx="40324" cy="1693628"/>
              <a:chOff x="1700808" y="1835696"/>
              <a:chExt cx="144016" cy="6048672"/>
            </a:xfrm>
          </p:grpSpPr>
          <p:sp>
            <p:nvSpPr>
              <p:cNvPr id="484" name="Ellipse 483"/>
              <p:cNvSpPr/>
              <p:nvPr/>
            </p:nvSpPr>
            <p:spPr>
              <a:xfrm>
                <a:off x="1700808" y="1835696"/>
                <a:ext cx="144016" cy="144016"/>
              </a:xfrm>
              <a:prstGeom prst="ellipse">
                <a:avLst/>
              </a:prstGeom>
              <a:solidFill>
                <a:schemeClr val="bg1">
                  <a:lumMod val="8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5" name="Ellipse 484"/>
              <p:cNvSpPr/>
              <p:nvPr/>
            </p:nvSpPr>
            <p:spPr>
              <a:xfrm>
                <a:off x="1700808" y="1988096"/>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6" name="Ellipse 485"/>
              <p:cNvSpPr/>
              <p:nvPr/>
            </p:nvSpPr>
            <p:spPr>
              <a:xfrm>
                <a:off x="1700808" y="2123728"/>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7" name="Ellipse 486"/>
              <p:cNvSpPr/>
              <p:nvPr/>
            </p:nvSpPr>
            <p:spPr>
              <a:xfrm>
                <a:off x="1700808" y="2267744"/>
                <a:ext cx="144016" cy="144016"/>
              </a:xfrm>
              <a:prstGeom prst="ellipse">
                <a:avLst/>
              </a:prstGeom>
              <a:solidFill>
                <a:srgbClr val="92D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8" name="Ellipse 487"/>
              <p:cNvSpPr/>
              <p:nvPr/>
            </p:nvSpPr>
            <p:spPr>
              <a:xfrm>
                <a:off x="1700808" y="2411760"/>
                <a:ext cx="144016" cy="144016"/>
              </a:xfrm>
              <a:prstGeom prst="ellipse">
                <a:avLst/>
              </a:prstGeom>
              <a:solidFill>
                <a:schemeClr val="accent2">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9" name="Ellipse 488"/>
              <p:cNvSpPr/>
              <p:nvPr/>
            </p:nvSpPr>
            <p:spPr>
              <a:xfrm>
                <a:off x="1700808" y="2555776"/>
                <a:ext cx="144016" cy="144016"/>
              </a:xfrm>
              <a:prstGeom prst="ellipse">
                <a:avLst/>
              </a:prstGeom>
              <a:solidFill>
                <a:srgbClr val="99003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0" name="Ellipse 489"/>
              <p:cNvSpPr/>
              <p:nvPr/>
            </p:nvSpPr>
            <p:spPr>
              <a:xfrm>
                <a:off x="1700808" y="2699792"/>
                <a:ext cx="144016" cy="1440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1" name="Ellipse 490"/>
              <p:cNvSpPr/>
              <p:nvPr/>
            </p:nvSpPr>
            <p:spPr>
              <a:xfrm>
                <a:off x="1700808" y="2843808"/>
                <a:ext cx="144016" cy="144016"/>
              </a:xfrm>
              <a:prstGeom prst="ellipse">
                <a:avLst/>
              </a:prstGeom>
              <a:solidFill>
                <a:schemeClr val="bg1">
                  <a:lumMod val="8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2" name="Ellipse 491"/>
              <p:cNvSpPr/>
              <p:nvPr/>
            </p:nvSpPr>
            <p:spPr>
              <a:xfrm>
                <a:off x="1700808" y="2996208"/>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3" name="Ellipse 492"/>
              <p:cNvSpPr/>
              <p:nvPr/>
            </p:nvSpPr>
            <p:spPr>
              <a:xfrm>
                <a:off x="1700808" y="3131840"/>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4" name="Ellipse 493"/>
              <p:cNvSpPr/>
              <p:nvPr/>
            </p:nvSpPr>
            <p:spPr>
              <a:xfrm>
                <a:off x="1700808" y="3275856"/>
                <a:ext cx="144016" cy="144016"/>
              </a:xfrm>
              <a:prstGeom prst="ellipse">
                <a:avLst/>
              </a:prstGeom>
              <a:solidFill>
                <a:srgbClr val="92D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5" name="Ellipse 494"/>
              <p:cNvSpPr/>
              <p:nvPr/>
            </p:nvSpPr>
            <p:spPr>
              <a:xfrm>
                <a:off x="1700808" y="3419872"/>
                <a:ext cx="144016" cy="144016"/>
              </a:xfrm>
              <a:prstGeom prst="ellipse">
                <a:avLst/>
              </a:prstGeom>
              <a:solidFill>
                <a:schemeClr val="accent2">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6" name="Ellipse 495"/>
              <p:cNvSpPr/>
              <p:nvPr/>
            </p:nvSpPr>
            <p:spPr>
              <a:xfrm>
                <a:off x="1700808" y="3563888"/>
                <a:ext cx="144016" cy="144016"/>
              </a:xfrm>
              <a:prstGeom prst="ellipse">
                <a:avLst/>
              </a:prstGeom>
              <a:solidFill>
                <a:srgbClr val="99003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7" name="Ellipse 496"/>
              <p:cNvSpPr/>
              <p:nvPr/>
            </p:nvSpPr>
            <p:spPr>
              <a:xfrm>
                <a:off x="1700808" y="3707904"/>
                <a:ext cx="144016" cy="1440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8" name="Ellipse 497"/>
              <p:cNvSpPr/>
              <p:nvPr/>
            </p:nvSpPr>
            <p:spPr>
              <a:xfrm>
                <a:off x="1700808" y="3851920"/>
                <a:ext cx="144016" cy="144016"/>
              </a:xfrm>
              <a:prstGeom prst="ellipse">
                <a:avLst/>
              </a:prstGeom>
              <a:solidFill>
                <a:schemeClr val="bg1">
                  <a:lumMod val="8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9" name="Ellipse 498"/>
              <p:cNvSpPr/>
              <p:nvPr/>
            </p:nvSpPr>
            <p:spPr>
              <a:xfrm>
                <a:off x="1700808" y="4004320"/>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0" name="Ellipse 499"/>
              <p:cNvSpPr/>
              <p:nvPr/>
            </p:nvSpPr>
            <p:spPr>
              <a:xfrm>
                <a:off x="1700808" y="4139952"/>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1" name="Ellipse 500"/>
              <p:cNvSpPr/>
              <p:nvPr/>
            </p:nvSpPr>
            <p:spPr>
              <a:xfrm>
                <a:off x="1700808" y="4283968"/>
                <a:ext cx="144016" cy="144016"/>
              </a:xfrm>
              <a:prstGeom prst="ellipse">
                <a:avLst/>
              </a:prstGeom>
              <a:solidFill>
                <a:srgbClr val="92D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2" name="Ellipse 501"/>
              <p:cNvSpPr/>
              <p:nvPr/>
            </p:nvSpPr>
            <p:spPr>
              <a:xfrm>
                <a:off x="1700808" y="4427984"/>
                <a:ext cx="144016" cy="144016"/>
              </a:xfrm>
              <a:prstGeom prst="ellipse">
                <a:avLst/>
              </a:prstGeom>
              <a:solidFill>
                <a:schemeClr val="accent2">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3" name="Ellipse 502"/>
              <p:cNvSpPr/>
              <p:nvPr/>
            </p:nvSpPr>
            <p:spPr>
              <a:xfrm>
                <a:off x="1700808" y="4572000"/>
                <a:ext cx="144016" cy="144016"/>
              </a:xfrm>
              <a:prstGeom prst="ellipse">
                <a:avLst/>
              </a:prstGeom>
              <a:solidFill>
                <a:srgbClr val="99003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4" name="Ellipse 503"/>
              <p:cNvSpPr/>
              <p:nvPr/>
            </p:nvSpPr>
            <p:spPr>
              <a:xfrm>
                <a:off x="1700808" y="4716016"/>
                <a:ext cx="144016" cy="1440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5" name="Ellipse 504"/>
              <p:cNvSpPr/>
              <p:nvPr/>
            </p:nvSpPr>
            <p:spPr>
              <a:xfrm rot="10800000">
                <a:off x="1700808" y="5724128"/>
                <a:ext cx="144016" cy="144016"/>
              </a:xfrm>
              <a:prstGeom prst="ellipse">
                <a:avLst/>
              </a:prstGeom>
              <a:solidFill>
                <a:schemeClr val="bg1">
                  <a:lumMod val="8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6" name="Ellipse 505"/>
              <p:cNvSpPr/>
              <p:nvPr/>
            </p:nvSpPr>
            <p:spPr>
              <a:xfrm rot="10800000">
                <a:off x="1700808" y="5571728"/>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7" name="Ellipse 506"/>
              <p:cNvSpPr/>
              <p:nvPr/>
            </p:nvSpPr>
            <p:spPr>
              <a:xfrm rot="10800000">
                <a:off x="1700808" y="5436096"/>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8" name="Ellipse 507"/>
              <p:cNvSpPr/>
              <p:nvPr/>
            </p:nvSpPr>
            <p:spPr>
              <a:xfrm rot="10800000">
                <a:off x="1700808" y="5292080"/>
                <a:ext cx="144016" cy="144016"/>
              </a:xfrm>
              <a:prstGeom prst="ellipse">
                <a:avLst/>
              </a:prstGeom>
              <a:solidFill>
                <a:srgbClr val="92D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9" name="Ellipse 508"/>
              <p:cNvSpPr/>
              <p:nvPr/>
            </p:nvSpPr>
            <p:spPr>
              <a:xfrm rot="10800000">
                <a:off x="1700808" y="5148064"/>
                <a:ext cx="144016" cy="144016"/>
              </a:xfrm>
              <a:prstGeom prst="ellipse">
                <a:avLst/>
              </a:prstGeom>
              <a:solidFill>
                <a:schemeClr val="accent2">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0" name="Ellipse 509"/>
              <p:cNvSpPr/>
              <p:nvPr/>
            </p:nvSpPr>
            <p:spPr>
              <a:xfrm rot="10800000">
                <a:off x="1700808" y="5004048"/>
                <a:ext cx="144016" cy="144016"/>
              </a:xfrm>
              <a:prstGeom prst="ellipse">
                <a:avLst/>
              </a:prstGeom>
              <a:solidFill>
                <a:srgbClr val="99003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1" name="Ellipse 510"/>
              <p:cNvSpPr/>
              <p:nvPr/>
            </p:nvSpPr>
            <p:spPr>
              <a:xfrm rot="10800000">
                <a:off x="1700808" y="4860032"/>
                <a:ext cx="144016" cy="1440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2" name="Ellipse 511"/>
              <p:cNvSpPr/>
              <p:nvPr/>
            </p:nvSpPr>
            <p:spPr>
              <a:xfrm rot="10800000">
                <a:off x="1700808" y="6732240"/>
                <a:ext cx="144016" cy="144016"/>
              </a:xfrm>
              <a:prstGeom prst="ellipse">
                <a:avLst/>
              </a:prstGeom>
              <a:solidFill>
                <a:schemeClr val="bg1">
                  <a:lumMod val="8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3" name="Ellipse 512"/>
              <p:cNvSpPr/>
              <p:nvPr/>
            </p:nvSpPr>
            <p:spPr>
              <a:xfrm rot="10800000">
                <a:off x="1700808" y="6579840"/>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4" name="Ellipse 513"/>
              <p:cNvSpPr/>
              <p:nvPr/>
            </p:nvSpPr>
            <p:spPr>
              <a:xfrm rot="10800000">
                <a:off x="1700808" y="6444208"/>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5" name="Ellipse 514"/>
              <p:cNvSpPr/>
              <p:nvPr/>
            </p:nvSpPr>
            <p:spPr>
              <a:xfrm rot="10800000">
                <a:off x="1700808" y="6300192"/>
                <a:ext cx="144016" cy="144016"/>
              </a:xfrm>
              <a:prstGeom prst="ellipse">
                <a:avLst/>
              </a:prstGeom>
              <a:solidFill>
                <a:srgbClr val="92D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6" name="Ellipse 515"/>
              <p:cNvSpPr/>
              <p:nvPr/>
            </p:nvSpPr>
            <p:spPr>
              <a:xfrm rot="10800000">
                <a:off x="1700808" y="6156176"/>
                <a:ext cx="144016" cy="144016"/>
              </a:xfrm>
              <a:prstGeom prst="ellipse">
                <a:avLst/>
              </a:prstGeom>
              <a:solidFill>
                <a:schemeClr val="accent2">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7" name="Ellipse 516"/>
              <p:cNvSpPr/>
              <p:nvPr/>
            </p:nvSpPr>
            <p:spPr>
              <a:xfrm rot="10800000">
                <a:off x="1700808" y="6012160"/>
                <a:ext cx="144016" cy="144016"/>
              </a:xfrm>
              <a:prstGeom prst="ellipse">
                <a:avLst/>
              </a:prstGeom>
              <a:solidFill>
                <a:srgbClr val="99003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8" name="Ellipse 517"/>
              <p:cNvSpPr/>
              <p:nvPr/>
            </p:nvSpPr>
            <p:spPr>
              <a:xfrm rot="10800000">
                <a:off x="1700808" y="5868144"/>
                <a:ext cx="144016" cy="1440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9" name="Ellipse 518"/>
              <p:cNvSpPr/>
              <p:nvPr/>
            </p:nvSpPr>
            <p:spPr>
              <a:xfrm rot="10800000">
                <a:off x="1700808" y="7740352"/>
                <a:ext cx="144016" cy="144016"/>
              </a:xfrm>
              <a:prstGeom prst="ellipse">
                <a:avLst/>
              </a:prstGeom>
              <a:solidFill>
                <a:schemeClr val="bg1">
                  <a:lumMod val="8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0" name="Ellipse 519"/>
              <p:cNvSpPr/>
              <p:nvPr/>
            </p:nvSpPr>
            <p:spPr>
              <a:xfrm rot="10800000">
                <a:off x="1700808" y="7587952"/>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1" name="Ellipse 520"/>
              <p:cNvSpPr/>
              <p:nvPr/>
            </p:nvSpPr>
            <p:spPr>
              <a:xfrm rot="10800000">
                <a:off x="1700808" y="7452320"/>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2" name="Ellipse 521"/>
              <p:cNvSpPr/>
              <p:nvPr/>
            </p:nvSpPr>
            <p:spPr>
              <a:xfrm rot="10800000">
                <a:off x="1700808" y="7308304"/>
                <a:ext cx="144016" cy="144016"/>
              </a:xfrm>
              <a:prstGeom prst="ellipse">
                <a:avLst/>
              </a:prstGeom>
              <a:solidFill>
                <a:srgbClr val="92D05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3" name="Ellipse 522"/>
              <p:cNvSpPr/>
              <p:nvPr/>
            </p:nvSpPr>
            <p:spPr>
              <a:xfrm rot="10800000">
                <a:off x="1700808" y="7164288"/>
                <a:ext cx="144016" cy="144016"/>
              </a:xfrm>
              <a:prstGeom prst="ellipse">
                <a:avLst/>
              </a:prstGeom>
              <a:solidFill>
                <a:schemeClr val="accent2">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4" name="Ellipse 523"/>
              <p:cNvSpPr/>
              <p:nvPr/>
            </p:nvSpPr>
            <p:spPr>
              <a:xfrm rot="10800000">
                <a:off x="1700808" y="7020272"/>
                <a:ext cx="144016" cy="144016"/>
              </a:xfrm>
              <a:prstGeom prst="ellipse">
                <a:avLst/>
              </a:prstGeom>
              <a:solidFill>
                <a:srgbClr val="990033"/>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5" name="Ellipse 524"/>
              <p:cNvSpPr/>
              <p:nvPr/>
            </p:nvSpPr>
            <p:spPr>
              <a:xfrm rot="10800000">
                <a:off x="1700808" y="6876256"/>
                <a:ext cx="144016" cy="1440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34" name="Gruppieren 33"/>
            <p:cNvGrpSpPr/>
            <p:nvPr/>
          </p:nvGrpSpPr>
          <p:grpSpPr>
            <a:xfrm>
              <a:off x="2576425" y="5188388"/>
              <a:ext cx="40324" cy="1693628"/>
              <a:chOff x="476672" y="1835696"/>
              <a:chExt cx="144016" cy="6048672"/>
            </a:xfrm>
          </p:grpSpPr>
          <p:sp>
            <p:nvSpPr>
              <p:cNvPr id="439" name="Ellipse 438"/>
              <p:cNvSpPr/>
              <p:nvPr/>
            </p:nvSpPr>
            <p:spPr>
              <a:xfrm>
                <a:off x="476672" y="18356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0" name="Ellipse 439"/>
              <p:cNvSpPr/>
              <p:nvPr/>
            </p:nvSpPr>
            <p:spPr>
              <a:xfrm>
                <a:off x="476672" y="19880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1" name="Ellipse 440"/>
              <p:cNvSpPr/>
              <p:nvPr/>
            </p:nvSpPr>
            <p:spPr>
              <a:xfrm>
                <a:off x="47667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2" name="Ellipse 441"/>
              <p:cNvSpPr/>
              <p:nvPr/>
            </p:nvSpPr>
            <p:spPr>
              <a:xfrm>
                <a:off x="47667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3" name="Ellipse 442"/>
              <p:cNvSpPr/>
              <p:nvPr/>
            </p:nvSpPr>
            <p:spPr>
              <a:xfrm>
                <a:off x="47667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4" name="Ellipse 443"/>
              <p:cNvSpPr/>
              <p:nvPr/>
            </p:nvSpPr>
            <p:spPr>
              <a:xfrm>
                <a:off x="47667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5" name="Ellipse 444"/>
              <p:cNvSpPr/>
              <p:nvPr/>
            </p:nvSpPr>
            <p:spPr>
              <a:xfrm>
                <a:off x="47667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6" name="Ellipse 445"/>
              <p:cNvSpPr/>
              <p:nvPr/>
            </p:nvSpPr>
            <p:spPr>
              <a:xfrm>
                <a:off x="47667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7" name="Ellipse 446"/>
              <p:cNvSpPr/>
              <p:nvPr/>
            </p:nvSpPr>
            <p:spPr>
              <a:xfrm>
                <a:off x="47667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8" name="Ellipse 447"/>
              <p:cNvSpPr/>
              <p:nvPr/>
            </p:nvSpPr>
            <p:spPr>
              <a:xfrm>
                <a:off x="47667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49" name="Ellipse 448"/>
              <p:cNvSpPr/>
              <p:nvPr/>
            </p:nvSpPr>
            <p:spPr>
              <a:xfrm>
                <a:off x="47667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0" name="Ellipse 449"/>
              <p:cNvSpPr/>
              <p:nvPr/>
            </p:nvSpPr>
            <p:spPr>
              <a:xfrm>
                <a:off x="47667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1" name="Ellipse 450"/>
              <p:cNvSpPr/>
              <p:nvPr/>
            </p:nvSpPr>
            <p:spPr>
              <a:xfrm>
                <a:off x="47667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2" name="Ellipse 451"/>
              <p:cNvSpPr/>
              <p:nvPr/>
            </p:nvSpPr>
            <p:spPr>
              <a:xfrm>
                <a:off x="47667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3" name="Ellipse 452"/>
              <p:cNvSpPr/>
              <p:nvPr/>
            </p:nvSpPr>
            <p:spPr>
              <a:xfrm>
                <a:off x="47667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4" name="Ellipse 453"/>
              <p:cNvSpPr/>
              <p:nvPr/>
            </p:nvSpPr>
            <p:spPr>
              <a:xfrm>
                <a:off x="47667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5" name="Ellipse 454"/>
              <p:cNvSpPr/>
              <p:nvPr/>
            </p:nvSpPr>
            <p:spPr>
              <a:xfrm>
                <a:off x="47667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6" name="Ellipse 455"/>
              <p:cNvSpPr/>
              <p:nvPr/>
            </p:nvSpPr>
            <p:spPr>
              <a:xfrm>
                <a:off x="47667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7" name="Ellipse 456"/>
              <p:cNvSpPr/>
              <p:nvPr/>
            </p:nvSpPr>
            <p:spPr>
              <a:xfrm>
                <a:off x="47667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8" name="Ellipse 457"/>
              <p:cNvSpPr/>
              <p:nvPr/>
            </p:nvSpPr>
            <p:spPr>
              <a:xfrm>
                <a:off x="47667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59" name="Ellipse 458"/>
              <p:cNvSpPr/>
              <p:nvPr/>
            </p:nvSpPr>
            <p:spPr>
              <a:xfrm>
                <a:off x="47667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460" name="Gruppieren 459"/>
              <p:cNvGrpSpPr/>
              <p:nvPr/>
            </p:nvGrpSpPr>
            <p:grpSpPr>
              <a:xfrm rot="10800000">
                <a:off x="476672" y="4860032"/>
                <a:ext cx="144016" cy="1008112"/>
                <a:chOff x="1412776" y="1988096"/>
                <a:chExt cx="144016" cy="1008112"/>
              </a:xfrm>
            </p:grpSpPr>
            <p:sp>
              <p:nvSpPr>
                <p:cNvPr id="477" name="Ellipse 476"/>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8" name="Ellipse 477"/>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9" name="Ellipse 478"/>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0" name="Ellipse 479"/>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1" name="Ellipse 480"/>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2" name="Ellipse 481"/>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3" name="Ellipse 482"/>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61" name="Gruppieren 460"/>
              <p:cNvGrpSpPr/>
              <p:nvPr/>
            </p:nvGrpSpPr>
            <p:grpSpPr>
              <a:xfrm rot="10800000">
                <a:off x="476672" y="5868144"/>
                <a:ext cx="144016" cy="1008112"/>
                <a:chOff x="1412776" y="1988096"/>
                <a:chExt cx="144016" cy="1008112"/>
              </a:xfrm>
            </p:grpSpPr>
            <p:sp>
              <p:nvSpPr>
                <p:cNvPr id="470" name="Ellipse 469"/>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1" name="Ellipse 470"/>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2" name="Ellipse 471"/>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3" name="Ellipse 472"/>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4" name="Ellipse 473"/>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5" name="Ellipse 474"/>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76" name="Ellipse 475"/>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62" name="Gruppieren 461"/>
              <p:cNvGrpSpPr/>
              <p:nvPr/>
            </p:nvGrpSpPr>
            <p:grpSpPr>
              <a:xfrm rot="10800000">
                <a:off x="476672" y="6876256"/>
                <a:ext cx="144016" cy="1008112"/>
                <a:chOff x="1412776" y="1988096"/>
                <a:chExt cx="144016" cy="1008112"/>
              </a:xfrm>
            </p:grpSpPr>
            <p:sp>
              <p:nvSpPr>
                <p:cNvPr id="463" name="Ellipse 462"/>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64" name="Ellipse 463"/>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65" name="Ellipse 464"/>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66" name="Ellipse 465"/>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67" name="Ellipse 466"/>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68" name="Ellipse 467"/>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69" name="Ellipse 468"/>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35" name="Gruppieren 34"/>
            <p:cNvGrpSpPr/>
            <p:nvPr/>
          </p:nvGrpSpPr>
          <p:grpSpPr>
            <a:xfrm>
              <a:off x="2657074" y="5188388"/>
              <a:ext cx="40324" cy="1693628"/>
              <a:chOff x="476672" y="1835696"/>
              <a:chExt cx="144016" cy="6048672"/>
            </a:xfrm>
          </p:grpSpPr>
          <p:sp>
            <p:nvSpPr>
              <p:cNvPr id="394" name="Ellipse 393"/>
              <p:cNvSpPr/>
              <p:nvPr/>
            </p:nvSpPr>
            <p:spPr>
              <a:xfrm>
                <a:off x="476672" y="18356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5" name="Ellipse 394"/>
              <p:cNvSpPr/>
              <p:nvPr/>
            </p:nvSpPr>
            <p:spPr>
              <a:xfrm>
                <a:off x="476672" y="19880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6" name="Ellipse 395"/>
              <p:cNvSpPr/>
              <p:nvPr/>
            </p:nvSpPr>
            <p:spPr>
              <a:xfrm>
                <a:off x="47667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7" name="Ellipse 396"/>
              <p:cNvSpPr/>
              <p:nvPr/>
            </p:nvSpPr>
            <p:spPr>
              <a:xfrm>
                <a:off x="47667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8" name="Ellipse 397"/>
              <p:cNvSpPr/>
              <p:nvPr/>
            </p:nvSpPr>
            <p:spPr>
              <a:xfrm>
                <a:off x="47667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9" name="Ellipse 398"/>
              <p:cNvSpPr/>
              <p:nvPr/>
            </p:nvSpPr>
            <p:spPr>
              <a:xfrm>
                <a:off x="47667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0" name="Ellipse 399"/>
              <p:cNvSpPr/>
              <p:nvPr/>
            </p:nvSpPr>
            <p:spPr>
              <a:xfrm>
                <a:off x="47667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1" name="Ellipse 400"/>
              <p:cNvSpPr/>
              <p:nvPr/>
            </p:nvSpPr>
            <p:spPr>
              <a:xfrm>
                <a:off x="47667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2" name="Ellipse 401"/>
              <p:cNvSpPr/>
              <p:nvPr/>
            </p:nvSpPr>
            <p:spPr>
              <a:xfrm>
                <a:off x="47667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3" name="Ellipse 402"/>
              <p:cNvSpPr/>
              <p:nvPr/>
            </p:nvSpPr>
            <p:spPr>
              <a:xfrm>
                <a:off x="47667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4" name="Ellipse 403"/>
              <p:cNvSpPr/>
              <p:nvPr/>
            </p:nvSpPr>
            <p:spPr>
              <a:xfrm>
                <a:off x="47667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5" name="Ellipse 404"/>
              <p:cNvSpPr/>
              <p:nvPr/>
            </p:nvSpPr>
            <p:spPr>
              <a:xfrm>
                <a:off x="47667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6" name="Ellipse 405"/>
              <p:cNvSpPr/>
              <p:nvPr/>
            </p:nvSpPr>
            <p:spPr>
              <a:xfrm>
                <a:off x="47667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7" name="Ellipse 406"/>
              <p:cNvSpPr/>
              <p:nvPr/>
            </p:nvSpPr>
            <p:spPr>
              <a:xfrm>
                <a:off x="47667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8" name="Ellipse 407"/>
              <p:cNvSpPr/>
              <p:nvPr/>
            </p:nvSpPr>
            <p:spPr>
              <a:xfrm>
                <a:off x="47667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09" name="Ellipse 408"/>
              <p:cNvSpPr/>
              <p:nvPr/>
            </p:nvSpPr>
            <p:spPr>
              <a:xfrm>
                <a:off x="47667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10" name="Ellipse 409"/>
              <p:cNvSpPr/>
              <p:nvPr/>
            </p:nvSpPr>
            <p:spPr>
              <a:xfrm>
                <a:off x="47667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11" name="Ellipse 410"/>
              <p:cNvSpPr/>
              <p:nvPr/>
            </p:nvSpPr>
            <p:spPr>
              <a:xfrm>
                <a:off x="47667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12" name="Ellipse 411"/>
              <p:cNvSpPr/>
              <p:nvPr/>
            </p:nvSpPr>
            <p:spPr>
              <a:xfrm>
                <a:off x="47667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13" name="Ellipse 412"/>
              <p:cNvSpPr/>
              <p:nvPr/>
            </p:nvSpPr>
            <p:spPr>
              <a:xfrm>
                <a:off x="47667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14" name="Ellipse 413"/>
              <p:cNvSpPr/>
              <p:nvPr/>
            </p:nvSpPr>
            <p:spPr>
              <a:xfrm>
                <a:off x="47667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415" name="Gruppieren 414"/>
              <p:cNvGrpSpPr/>
              <p:nvPr/>
            </p:nvGrpSpPr>
            <p:grpSpPr>
              <a:xfrm rot="10800000">
                <a:off x="476672" y="4860032"/>
                <a:ext cx="144016" cy="1008112"/>
                <a:chOff x="1412776" y="1988096"/>
                <a:chExt cx="144016" cy="1008112"/>
              </a:xfrm>
            </p:grpSpPr>
            <p:sp>
              <p:nvSpPr>
                <p:cNvPr id="432" name="Ellipse 431"/>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3" name="Ellipse 432"/>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4" name="Ellipse 433"/>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5" name="Ellipse 434"/>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6" name="Ellipse 435"/>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7" name="Ellipse 436"/>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8" name="Ellipse 437"/>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16" name="Gruppieren 415"/>
              <p:cNvGrpSpPr/>
              <p:nvPr/>
            </p:nvGrpSpPr>
            <p:grpSpPr>
              <a:xfrm rot="10800000">
                <a:off x="476672" y="5868144"/>
                <a:ext cx="144016" cy="1008112"/>
                <a:chOff x="1412776" y="1988096"/>
                <a:chExt cx="144016" cy="1008112"/>
              </a:xfrm>
            </p:grpSpPr>
            <p:sp>
              <p:nvSpPr>
                <p:cNvPr id="425" name="Ellipse 424"/>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6" name="Ellipse 425"/>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7" name="Ellipse 426"/>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8" name="Ellipse 427"/>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9" name="Ellipse 428"/>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0" name="Ellipse 429"/>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31" name="Ellipse 430"/>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17" name="Gruppieren 416"/>
              <p:cNvGrpSpPr/>
              <p:nvPr/>
            </p:nvGrpSpPr>
            <p:grpSpPr>
              <a:xfrm rot="10800000">
                <a:off x="476672" y="6876256"/>
                <a:ext cx="144016" cy="1008112"/>
                <a:chOff x="1412776" y="1988096"/>
                <a:chExt cx="144016" cy="1008112"/>
              </a:xfrm>
            </p:grpSpPr>
            <p:sp>
              <p:nvSpPr>
                <p:cNvPr id="418" name="Ellipse 417"/>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19" name="Ellipse 418"/>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0" name="Ellipse 419"/>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1" name="Ellipse 420"/>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2" name="Ellipse 421"/>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3" name="Ellipse 422"/>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24" name="Ellipse 423"/>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36" name="Gruppieren 35"/>
            <p:cNvGrpSpPr/>
            <p:nvPr/>
          </p:nvGrpSpPr>
          <p:grpSpPr>
            <a:xfrm>
              <a:off x="2878859" y="5188388"/>
              <a:ext cx="40324" cy="1693628"/>
              <a:chOff x="476672" y="1835696"/>
              <a:chExt cx="144016" cy="6048672"/>
            </a:xfrm>
          </p:grpSpPr>
          <p:sp>
            <p:nvSpPr>
              <p:cNvPr id="349" name="Ellipse 348"/>
              <p:cNvSpPr/>
              <p:nvPr/>
            </p:nvSpPr>
            <p:spPr>
              <a:xfrm>
                <a:off x="476672" y="18356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0" name="Ellipse 349"/>
              <p:cNvSpPr/>
              <p:nvPr/>
            </p:nvSpPr>
            <p:spPr>
              <a:xfrm>
                <a:off x="476672" y="19880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1" name="Ellipse 350"/>
              <p:cNvSpPr/>
              <p:nvPr/>
            </p:nvSpPr>
            <p:spPr>
              <a:xfrm>
                <a:off x="47667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2" name="Ellipse 351"/>
              <p:cNvSpPr/>
              <p:nvPr/>
            </p:nvSpPr>
            <p:spPr>
              <a:xfrm>
                <a:off x="47667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3" name="Ellipse 352"/>
              <p:cNvSpPr/>
              <p:nvPr/>
            </p:nvSpPr>
            <p:spPr>
              <a:xfrm>
                <a:off x="47667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4" name="Ellipse 353"/>
              <p:cNvSpPr/>
              <p:nvPr/>
            </p:nvSpPr>
            <p:spPr>
              <a:xfrm>
                <a:off x="47667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5" name="Ellipse 354"/>
              <p:cNvSpPr/>
              <p:nvPr/>
            </p:nvSpPr>
            <p:spPr>
              <a:xfrm>
                <a:off x="47667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6" name="Ellipse 355"/>
              <p:cNvSpPr/>
              <p:nvPr/>
            </p:nvSpPr>
            <p:spPr>
              <a:xfrm>
                <a:off x="47667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7" name="Ellipse 356"/>
              <p:cNvSpPr/>
              <p:nvPr/>
            </p:nvSpPr>
            <p:spPr>
              <a:xfrm>
                <a:off x="47667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8" name="Ellipse 357"/>
              <p:cNvSpPr/>
              <p:nvPr/>
            </p:nvSpPr>
            <p:spPr>
              <a:xfrm>
                <a:off x="47667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59" name="Ellipse 358"/>
              <p:cNvSpPr/>
              <p:nvPr/>
            </p:nvSpPr>
            <p:spPr>
              <a:xfrm>
                <a:off x="47667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0" name="Ellipse 359"/>
              <p:cNvSpPr/>
              <p:nvPr/>
            </p:nvSpPr>
            <p:spPr>
              <a:xfrm>
                <a:off x="47667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1" name="Ellipse 360"/>
              <p:cNvSpPr/>
              <p:nvPr/>
            </p:nvSpPr>
            <p:spPr>
              <a:xfrm>
                <a:off x="47667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2" name="Ellipse 361"/>
              <p:cNvSpPr/>
              <p:nvPr/>
            </p:nvSpPr>
            <p:spPr>
              <a:xfrm>
                <a:off x="47667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3" name="Ellipse 362"/>
              <p:cNvSpPr/>
              <p:nvPr/>
            </p:nvSpPr>
            <p:spPr>
              <a:xfrm>
                <a:off x="47667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4" name="Ellipse 363"/>
              <p:cNvSpPr/>
              <p:nvPr/>
            </p:nvSpPr>
            <p:spPr>
              <a:xfrm>
                <a:off x="47667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5" name="Ellipse 364"/>
              <p:cNvSpPr/>
              <p:nvPr/>
            </p:nvSpPr>
            <p:spPr>
              <a:xfrm>
                <a:off x="47667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6" name="Ellipse 365"/>
              <p:cNvSpPr/>
              <p:nvPr/>
            </p:nvSpPr>
            <p:spPr>
              <a:xfrm>
                <a:off x="47667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7" name="Ellipse 366"/>
              <p:cNvSpPr/>
              <p:nvPr/>
            </p:nvSpPr>
            <p:spPr>
              <a:xfrm>
                <a:off x="47667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8" name="Ellipse 367"/>
              <p:cNvSpPr/>
              <p:nvPr/>
            </p:nvSpPr>
            <p:spPr>
              <a:xfrm>
                <a:off x="47667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69" name="Ellipse 368"/>
              <p:cNvSpPr/>
              <p:nvPr/>
            </p:nvSpPr>
            <p:spPr>
              <a:xfrm>
                <a:off x="47667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370" name="Gruppieren 369"/>
              <p:cNvGrpSpPr/>
              <p:nvPr/>
            </p:nvGrpSpPr>
            <p:grpSpPr>
              <a:xfrm rot="10800000">
                <a:off x="476672" y="4860032"/>
                <a:ext cx="144016" cy="1008112"/>
                <a:chOff x="1412776" y="1988096"/>
                <a:chExt cx="144016" cy="1008112"/>
              </a:xfrm>
            </p:grpSpPr>
            <p:sp>
              <p:nvSpPr>
                <p:cNvPr id="387" name="Ellipse 386"/>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8" name="Ellipse 387"/>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9" name="Ellipse 388"/>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0" name="Ellipse 389"/>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1" name="Ellipse 390"/>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2" name="Ellipse 391"/>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93" name="Ellipse 392"/>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371" name="Gruppieren 370"/>
              <p:cNvGrpSpPr/>
              <p:nvPr/>
            </p:nvGrpSpPr>
            <p:grpSpPr>
              <a:xfrm rot="10800000">
                <a:off x="476672" y="5868144"/>
                <a:ext cx="144016" cy="1008112"/>
                <a:chOff x="1412776" y="1988096"/>
                <a:chExt cx="144016" cy="1008112"/>
              </a:xfrm>
            </p:grpSpPr>
            <p:sp>
              <p:nvSpPr>
                <p:cNvPr id="380" name="Ellipse 379"/>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1" name="Ellipse 380"/>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2" name="Ellipse 381"/>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3" name="Ellipse 382"/>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4" name="Ellipse 383"/>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5" name="Ellipse 384"/>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86" name="Ellipse 385"/>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372" name="Gruppieren 371"/>
              <p:cNvGrpSpPr/>
              <p:nvPr/>
            </p:nvGrpSpPr>
            <p:grpSpPr>
              <a:xfrm rot="10800000">
                <a:off x="476672" y="6876256"/>
                <a:ext cx="144016" cy="1008112"/>
                <a:chOff x="1412776" y="1988096"/>
                <a:chExt cx="144016" cy="1008112"/>
              </a:xfrm>
            </p:grpSpPr>
            <p:sp>
              <p:nvSpPr>
                <p:cNvPr id="373" name="Ellipse 372"/>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74" name="Ellipse 373"/>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75" name="Ellipse 374"/>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76" name="Ellipse 375"/>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77" name="Ellipse 376"/>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78" name="Ellipse 377"/>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79" name="Ellipse 378"/>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37" name="Gruppieren 36"/>
            <p:cNvGrpSpPr/>
            <p:nvPr/>
          </p:nvGrpSpPr>
          <p:grpSpPr>
            <a:xfrm>
              <a:off x="2939346" y="5188388"/>
              <a:ext cx="40324" cy="1693628"/>
              <a:chOff x="476672" y="1835696"/>
              <a:chExt cx="144016" cy="6048672"/>
            </a:xfrm>
          </p:grpSpPr>
          <p:sp>
            <p:nvSpPr>
              <p:cNvPr id="304" name="Ellipse 303"/>
              <p:cNvSpPr/>
              <p:nvPr/>
            </p:nvSpPr>
            <p:spPr>
              <a:xfrm>
                <a:off x="476672" y="18356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5" name="Ellipse 304"/>
              <p:cNvSpPr/>
              <p:nvPr/>
            </p:nvSpPr>
            <p:spPr>
              <a:xfrm>
                <a:off x="476672" y="19880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6" name="Ellipse 305"/>
              <p:cNvSpPr/>
              <p:nvPr/>
            </p:nvSpPr>
            <p:spPr>
              <a:xfrm>
                <a:off x="47667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7" name="Ellipse 306"/>
              <p:cNvSpPr/>
              <p:nvPr/>
            </p:nvSpPr>
            <p:spPr>
              <a:xfrm>
                <a:off x="47667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8" name="Ellipse 307"/>
              <p:cNvSpPr/>
              <p:nvPr/>
            </p:nvSpPr>
            <p:spPr>
              <a:xfrm>
                <a:off x="47667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9" name="Ellipse 308"/>
              <p:cNvSpPr/>
              <p:nvPr/>
            </p:nvSpPr>
            <p:spPr>
              <a:xfrm>
                <a:off x="47667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0" name="Ellipse 309"/>
              <p:cNvSpPr/>
              <p:nvPr/>
            </p:nvSpPr>
            <p:spPr>
              <a:xfrm>
                <a:off x="47667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1" name="Ellipse 310"/>
              <p:cNvSpPr/>
              <p:nvPr/>
            </p:nvSpPr>
            <p:spPr>
              <a:xfrm>
                <a:off x="47667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2" name="Ellipse 311"/>
              <p:cNvSpPr/>
              <p:nvPr/>
            </p:nvSpPr>
            <p:spPr>
              <a:xfrm>
                <a:off x="47667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3" name="Ellipse 312"/>
              <p:cNvSpPr/>
              <p:nvPr/>
            </p:nvSpPr>
            <p:spPr>
              <a:xfrm>
                <a:off x="47667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4" name="Ellipse 313"/>
              <p:cNvSpPr/>
              <p:nvPr/>
            </p:nvSpPr>
            <p:spPr>
              <a:xfrm>
                <a:off x="47667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5" name="Ellipse 314"/>
              <p:cNvSpPr/>
              <p:nvPr/>
            </p:nvSpPr>
            <p:spPr>
              <a:xfrm>
                <a:off x="47667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6" name="Ellipse 315"/>
              <p:cNvSpPr/>
              <p:nvPr/>
            </p:nvSpPr>
            <p:spPr>
              <a:xfrm>
                <a:off x="47667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7" name="Ellipse 316"/>
              <p:cNvSpPr/>
              <p:nvPr/>
            </p:nvSpPr>
            <p:spPr>
              <a:xfrm>
                <a:off x="47667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8" name="Ellipse 317"/>
              <p:cNvSpPr/>
              <p:nvPr/>
            </p:nvSpPr>
            <p:spPr>
              <a:xfrm>
                <a:off x="47667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19" name="Ellipse 318"/>
              <p:cNvSpPr/>
              <p:nvPr/>
            </p:nvSpPr>
            <p:spPr>
              <a:xfrm>
                <a:off x="47667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20" name="Ellipse 319"/>
              <p:cNvSpPr/>
              <p:nvPr/>
            </p:nvSpPr>
            <p:spPr>
              <a:xfrm>
                <a:off x="47667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21" name="Ellipse 320"/>
              <p:cNvSpPr/>
              <p:nvPr/>
            </p:nvSpPr>
            <p:spPr>
              <a:xfrm>
                <a:off x="47667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22" name="Ellipse 321"/>
              <p:cNvSpPr/>
              <p:nvPr/>
            </p:nvSpPr>
            <p:spPr>
              <a:xfrm>
                <a:off x="47667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23" name="Ellipse 322"/>
              <p:cNvSpPr/>
              <p:nvPr/>
            </p:nvSpPr>
            <p:spPr>
              <a:xfrm>
                <a:off x="47667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24" name="Ellipse 323"/>
              <p:cNvSpPr/>
              <p:nvPr/>
            </p:nvSpPr>
            <p:spPr>
              <a:xfrm>
                <a:off x="47667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325" name="Gruppieren 324"/>
              <p:cNvGrpSpPr/>
              <p:nvPr/>
            </p:nvGrpSpPr>
            <p:grpSpPr>
              <a:xfrm rot="10800000">
                <a:off x="476672" y="4860032"/>
                <a:ext cx="144016" cy="1008112"/>
                <a:chOff x="1412776" y="1988096"/>
                <a:chExt cx="144016" cy="1008112"/>
              </a:xfrm>
            </p:grpSpPr>
            <p:sp>
              <p:nvSpPr>
                <p:cNvPr id="342" name="Ellipse 341"/>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3" name="Ellipse 342"/>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4" name="Ellipse 343"/>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5" name="Ellipse 344"/>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6" name="Ellipse 345"/>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7" name="Ellipse 346"/>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8" name="Ellipse 347"/>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326" name="Gruppieren 325"/>
              <p:cNvGrpSpPr/>
              <p:nvPr/>
            </p:nvGrpSpPr>
            <p:grpSpPr>
              <a:xfrm rot="10800000">
                <a:off x="476672" y="5868144"/>
                <a:ext cx="144016" cy="1008112"/>
                <a:chOff x="1412776" y="1988096"/>
                <a:chExt cx="144016" cy="1008112"/>
              </a:xfrm>
            </p:grpSpPr>
            <p:sp>
              <p:nvSpPr>
                <p:cNvPr id="335" name="Ellipse 334"/>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6" name="Ellipse 335"/>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7" name="Ellipse 336"/>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8" name="Ellipse 337"/>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9" name="Ellipse 338"/>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0" name="Ellipse 339"/>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41" name="Ellipse 340"/>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327" name="Gruppieren 326"/>
              <p:cNvGrpSpPr/>
              <p:nvPr/>
            </p:nvGrpSpPr>
            <p:grpSpPr>
              <a:xfrm rot="10800000">
                <a:off x="476672" y="6876256"/>
                <a:ext cx="144016" cy="1008112"/>
                <a:chOff x="1412776" y="1988096"/>
                <a:chExt cx="144016" cy="1008112"/>
              </a:xfrm>
            </p:grpSpPr>
            <p:sp>
              <p:nvSpPr>
                <p:cNvPr id="328" name="Ellipse 327"/>
                <p:cNvSpPr/>
                <p:nvPr/>
              </p:nvSpPr>
              <p:spPr>
                <a:xfrm>
                  <a:off x="1412776" y="1988096"/>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29" name="Ellipse 328"/>
                <p:cNvSpPr/>
                <p:nvPr/>
              </p:nvSpPr>
              <p:spPr>
                <a:xfrm>
                  <a:off x="1412776" y="2140496"/>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0" name="Ellipse 329"/>
                <p:cNvSpPr/>
                <p:nvPr/>
              </p:nvSpPr>
              <p:spPr>
                <a:xfrm>
                  <a:off x="1412776" y="22761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1" name="Ellipse 330"/>
                <p:cNvSpPr/>
                <p:nvPr/>
              </p:nvSpPr>
              <p:spPr>
                <a:xfrm>
                  <a:off x="1412776" y="24201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2" name="Ellipse 331"/>
                <p:cNvSpPr/>
                <p:nvPr/>
              </p:nvSpPr>
              <p:spPr>
                <a:xfrm>
                  <a:off x="1412776" y="25641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3" name="Ellipse 332"/>
                <p:cNvSpPr/>
                <p:nvPr/>
              </p:nvSpPr>
              <p:spPr>
                <a:xfrm>
                  <a:off x="1412776" y="27081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34" name="Ellipse 333"/>
                <p:cNvSpPr/>
                <p:nvPr/>
              </p:nvSpPr>
              <p:spPr>
                <a:xfrm>
                  <a:off x="1412776" y="28521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38" name="Gruppieren 37"/>
            <p:cNvGrpSpPr/>
            <p:nvPr/>
          </p:nvGrpSpPr>
          <p:grpSpPr>
            <a:xfrm rot="10800000">
              <a:off x="2394965" y="5188388"/>
              <a:ext cx="40324" cy="1693628"/>
              <a:chOff x="476672" y="1835696"/>
              <a:chExt cx="144016" cy="6048672"/>
            </a:xfrm>
          </p:grpSpPr>
          <p:sp>
            <p:nvSpPr>
              <p:cNvPr id="259" name="Ellipse 258"/>
              <p:cNvSpPr/>
              <p:nvPr/>
            </p:nvSpPr>
            <p:spPr>
              <a:xfrm>
                <a:off x="476672" y="1835696"/>
                <a:ext cx="144016" cy="144016"/>
              </a:xfrm>
              <a:prstGeom prst="ellipse">
                <a:avLst/>
              </a:prstGeom>
              <a:solidFill>
                <a:schemeClr val="bg1">
                  <a:lumMod val="8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0" name="Ellipse 259"/>
              <p:cNvSpPr/>
              <p:nvPr/>
            </p:nvSpPr>
            <p:spPr>
              <a:xfrm>
                <a:off x="476672" y="1988096"/>
                <a:ext cx="144016" cy="144016"/>
              </a:xfrm>
              <a:prstGeom prst="ellipse">
                <a:avLst/>
              </a:prstGeom>
              <a:ln w="3175">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1" name="Ellipse 260"/>
              <p:cNvSpPr/>
              <p:nvPr/>
            </p:nvSpPr>
            <p:spPr>
              <a:xfrm>
                <a:off x="476672" y="2123728"/>
                <a:ext cx="144016" cy="144016"/>
              </a:xfrm>
              <a:prstGeom prst="ellipse">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2" name="Ellipse 261"/>
              <p:cNvSpPr/>
              <p:nvPr/>
            </p:nvSpPr>
            <p:spPr>
              <a:xfrm>
                <a:off x="476672" y="2267744"/>
                <a:ext cx="144016" cy="144016"/>
              </a:xfrm>
              <a:prstGeom prst="ellipse">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3" name="Ellipse 262"/>
              <p:cNvSpPr/>
              <p:nvPr/>
            </p:nvSpPr>
            <p:spPr>
              <a:xfrm>
                <a:off x="476672" y="2411760"/>
                <a:ext cx="144016" cy="144016"/>
              </a:xfrm>
              <a:prstGeom prst="ellipse">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4" name="Ellipse 263"/>
              <p:cNvSpPr/>
              <p:nvPr/>
            </p:nvSpPr>
            <p:spPr>
              <a:xfrm>
                <a:off x="476672" y="2555776"/>
                <a:ext cx="144016" cy="144016"/>
              </a:xfrm>
              <a:prstGeom prst="ellipse">
                <a:avLst/>
              </a:prstGeom>
              <a:solidFill>
                <a:srgbClr val="99003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5" name="Ellipse 264"/>
              <p:cNvSpPr/>
              <p:nvPr/>
            </p:nvSpPr>
            <p:spPr>
              <a:xfrm>
                <a:off x="476672" y="2699792"/>
                <a:ext cx="144016" cy="144016"/>
              </a:xfrm>
              <a:prstGeom prst="ellipse">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6" name="Ellipse 265"/>
              <p:cNvSpPr/>
              <p:nvPr/>
            </p:nvSpPr>
            <p:spPr>
              <a:xfrm>
                <a:off x="476672" y="2843808"/>
                <a:ext cx="144016" cy="144016"/>
              </a:xfrm>
              <a:prstGeom prst="ellipse">
                <a:avLst/>
              </a:prstGeom>
              <a:solidFill>
                <a:schemeClr val="bg1">
                  <a:lumMod val="8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7" name="Ellipse 266"/>
              <p:cNvSpPr/>
              <p:nvPr/>
            </p:nvSpPr>
            <p:spPr>
              <a:xfrm>
                <a:off x="476672" y="2996208"/>
                <a:ext cx="144016" cy="144016"/>
              </a:xfrm>
              <a:prstGeom prst="ellipse">
                <a:avLst/>
              </a:prstGeom>
              <a:ln w="3175">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8" name="Ellipse 267"/>
              <p:cNvSpPr/>
              <p:nvPr/>
            </p:nvSpPr>
            <p:spPr>
              <a:xfrm>
                <a:off x="476672" y="3131840"/>
                <a:ext cx="144016" cy="144016"/>
              </a:xfrm>
              <a:prstGeom prst="ellipse">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69" name="Ellipse 268"/>
              <p:cNvSpPr/>
              <p:nvPr/>
            </p:nvSpPr>
            <p:spPr>
              <a:xfrm>
                <a:off x="476672" y="3275856"/>
                <a:ext cx="144016" cy="144016"/>
              </a:xfrm>
              <a:prstGeom prst="ellipse">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0" name="Ellipse 269"/>
              <p:cNvSpPr/>
              <p:nvPr/>
            </p:nvSpPr>
            <p:spPr>
              <a:xfrm>
                <a:off x="476672" y="3419872"/>
                <a:ext cx="144016" cy="144016"/>
              </a:xfrm>
              <a:prstGeom prst="ellipse">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1" name="Ellipse 270"/>
              <p:cNvSpPr/>
              <p:nvPr/>
            </p:nvSpPr>
            <p:spPr>
              <a:xfrm>
                <a:off x="476672" y="3563888"/>
                <a:ext cx="144016" cy="144016"/>
              </a:xfrm>
              <a:prstGeom prst="ellipse">
                <a:avLst/>
              </a:prstGeom>
              <a:solidFill>
                <a:srgbClr val="99003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2" name="Ellipse 271"/>
              <p:cNvSpPr/>
              <p:nvPr/>
            </p:nvSpPr>
            <p:spPr>
              <a:xfrm>
                <a:off x="476672" y="3707904"/>
                <a:ext cx="144016" cy="144016"/>
              </a:xfrm>
              <a:prstGeom prst="ellipse">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3" name="Ellipse 272"/>
              <p:cNvSpPr/>
              <p:nvPr/>
            </p:nvSpPr>
            <p:spPr>
              <a:xfrm>
                <a:off x="476672" y="3851920"/>
                <a:ext cx="144016" cy="144016"/>
              </a:xfrm>
              <a:prstGeom prst="ellipse">
                <a:avLst/>
              </a:prstGeom>
              <a:solidFill>
                <a:schemeClr val="bg1">
                  <a:lumMod val="8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4" name="Ellipse 273"/>
              <p:cNvSpPr/>
              <p:nvPr/>
            </p:nvSpPr>
            <p:spPr>
              <a:xfrm>
                <a:off x="476672" y="4004320"/>
                <a:ext cx="144016" cy="144016"/>
              </a:xfrm>
              <a:prstGeom prst="ellipse">
                <a:avLst/>
              </a:prstGeom>
              <a:ln w="3175">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5" name="Ellipse 274"/>
              <p:cNvSpPr/>
              <p:nvPr/>
            </p:nvSpPr>
            <p:spPr>
              <a:xfrm>
                <a:off x="476672" y="4139952"/>
                <a:ext cx="144016" cy="144016"/>
              </a:xfrm>
              <a:prstGeom prst="ellipse">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6" name="Ellipse 275"/>
              <p:cNvSpPr/>
              <p:nvPr/>
            </p:nvSpPr>
            <p:spPr>
              <a:xfrm>
                <a:off x="476672" y="4283968"/>
                <a:ext cx="144016" cy="144016"/>
              </a:xfrm>
              <a:prstGeom prst="ellipse">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7" name="Ellipse 276"/>
              <p:cNvSpPr/>
              <p:nvPr/>
            </p:nvSpPr>
            <p:spPr>
              <a:xfrm>
                <a:off x="476672" y="4427984"/>
                <a:ext cx="144016" cy="144016"/>
              </a:xfrm>
              <a:prstGeom prst="ellipse">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8" name="Ellipse 277"/>
              <p:cNvSpPr/>
              <p:nvPr/>
            </p:nvSpPr>
            <p:spPr>
              <a:xfrm>
                <a:off x="476672" y="4572000"/>
                <a:ext cx="144016" cy="144016"/>
              </a:xfrm>
              <a:prstGeom prst="ellipse">
                <a:avLst/>
              </a:prstGeom>
              <a:solidFill>
                <a:srgbClr val="99003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79" name="Ellipse 278"/>
              <p:cNvSpPr/>
              <p:nvPr/>
            </p:nvSpPr>
            <p:spPr>
              <a:xfrm>
                <a:off x="476672" y="4716016"/>
                <a:ext cx="144016" cy="144016"/>
              </a:xfrm>
              <a:prstGeom prst="ellipse">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nvGrpSpPr>
              <p:cNvPr id="280" name="Gruppieren 279"/>
              <p:cNvGrpSpPr/>
              <p:nvPr/>
            </p:nvGrpSpPr>
            <p:grpSpPr>
              <a:xfrm rot="10800000">
                <a:off x="476672" y="4860032"/>
                <a:ext cx="144016" cy="1008112"/>
                <a:chOff x="1412776" y="1988096"/>
                <a:chExt cx="144016" cy="1008112"/>
              </a:xfrm>
            </p:grpSpPr>
            <p:sp>
              <p:nvSpPr>
                <p:cNvPr id="297" name="Ellipse 296"/>
                <p:cNvSpPr/>
                <p:nvPr/>
              </p:nvSpPr>
              <p:spPr>
                <a:xfrm>
                  <a:off x="1412776" y="1988096"/>
                  <a:ext cx="144016" cy="144016"/>
                </a:xfrm>
                <a:prstGeom prst="ellipse">
                  <a:avLst/>
                </a:prstGeom>
                <a:solidFill>
                  <a:schemeClr val="bg1">
                    <a:lumMod val="8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8" name="Ellipse 297"/>
                <p:cNvSpPr/>
                <p:nvPr/>
              </p:nvSpPr>
              <p:spPr>
                <a:xfrm>
                  <a:off x="1412776" y="2140496"/>
                  <a:ext cx="144016" cy="144016"/>
                </a:xfrm>
                <a:prstGeom prst="ellipse">
                  <a:avLst/>
                </a:prstGeom>
                <a:ln w="3175">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9" name="Ellipse 298"/>
                <p:cNvSpPr/>
                <p:nvPr/>
              </p:nvSpPr>
              <p:spPr>
                <a:xfrm>
                  <a:off x="1412776" y="2276128"/>
                  <a:ext cx="144016" cy="144016"/>
                </a:xfrm>
                <a:prstGeom prst="ellipse">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0" name="Ellipse 299"/>
                <p:cNvSpPr/>
                <p:nvPr/>
              </p:nvSpPr>
              <p:spPr>
                <a:xfrm>
                  <a:off x="1412776" y="2420144"/>
                  <a:ext cx="144016" cy="144016"/>
                </a:xfrm>
                <a:prstGeom prst="ellipse">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1" name="Ellipse 300"/>
                <p:cNvSpPr/>
                <p:nvPr/>
              </p:nvSpPr>
              <p:spPr>
                <a:xfrm>
                  <a:off x="1412776" y="2564160"/>
                  <a:ext cx="144016" cy="144016"/>
                </a:xfrm>
                <a:prstGeom prst="ellipse">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2" name="Ellipse 301"/>
                <p:cNvSpPr/>
                <p:nvPr/>
              </p:nvSpPr>
              <p:spPr>
                <a:xfrm>
                  <a:off x="1412776" y="2708176"/>
                  <a:ext cx="144016" cy="144016"/>
                </a:xfrm>
                <a:prstGeom prst="ellipse">
                  <a:avLst/>
                </a:prstGeom>
                <a:solidFill>
                  <a:srgbClr val="99003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303" name="Ellipse 302"/>
                <p:cNvSpPr/>
                <p:nvPr/>
              </p:nvSpPr>
              <p:spPr>
                <a:xfrm>
                  <a:off x="1412776" y="2852192"/>
                  <a:ext cx="144016" cy="144016"/>
                </a:xfrm>
                <a:prstGeom prst="ellipse">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281" name="Gruppieren 280"/>
              <p:cNvGrpSpPr/>
              <p:nvPr/>
            </p:nvGrpSpPr>
            <p:grpSpPr>
              <a:xfrm rot="10800000">
                <a:off x="476672" y="5868144"/>
                <a:ext cx="144016" cy="1008112"/>
                <a:chOff x="1412776" y="1988096"/>
                <a:chExt cx="144016" cy="1008112"/>
              </a:xfrm>
            </p:grpSpPr>
            <p:sp>
              <p:nvSpPr>
                <p:cNvPr id="290" name="Ellipse 289"/>
                <p:cNvSpPr/>
                <p:nvPr/>
              </p:nvSpPr>
              <p:spPr>
                <a:xfrm>
                  <a:off x="1412776" y="1988096"/>
                  <a:ext cx="144016" cy="144016"/>
                </a:xfrm>
                <a:prstGeom prst="ellipse">
                  <a:avLst/>
                </a:prstGeom>
                <a:solidFill>
                  <a:schemeClr val="bg1">
                    <a:lumMod val="8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1" name="Ellipse 290"/>
                <p:cNvSpPr/>
                <p:nvPr/>
              </p:nvSpPr>
              <p:spPr>
                <a:xfrm>
                  <a:off x="1412776" y="2140496"/>
                  <a:ext cx="144016" cy="144016"/>
                </a:xfrm>
                <a:prstGeom prst="ellipse">
                  <a:avLst/>
                </a:prstGeom>
                <a:ln w="3175">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2" name="Ellipse 291"/>
                <p:cNvSpPr/>
                <p:nvPr/>
              </p:nvSpPr>
              <p:spPr>
                <a:xfrm>
                  <a:off x="1412776" y="2276128"/>
                  <a:ext cx="144016" cy="144016"/>
                </a:xfrm>
                <a:prstGeom prst="ellipse">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3" name="Ellipse 292"/>
                <p:cNvSpPr/>
                <p:nvPr/>
              </p:nvSpPr>
              <p:spPr>
                <a:xfrm>
                  <a:off x="1412776" y="2420144"/>
                  <a:ext cx="144016" cy="144016"/>
                </a:xfrm>
                <a:prstGeom prst="ellipse">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4" name="Ellipse 293"/>
                <p:cNvSpPr/>
                <p:nvPr/>
              </p:nvSpPr>
              <p:spPr>
                <a:xfrm>
                  <a:off x="1412776" y="2564160"/>
                  <a:ext cx="144016" cy="144016"/>
                </a:xfrm>
                <a:prstGeom prst="ellipse">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5" name="Ellipse 294"/>
                <p:cNvSpPr/>
                <p:nvPr/>
              </p:nvSpPr>
              <p:spPr>
                <a:xfrm>
                  <a:off x="1412776" y="2708176"/>
                  <a:ext cx="144016" cy="144016"/>
                </a:xfrm>
                <a:prstGeom prst="ellipse">
                  <a:avLst/>
                </a:prstGeom>
                <a:solidFill>
                  <a:srgbClr val="99003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96" name="Ellipse 295"/>
                <p:cNvSpPr/>
                <p:nvPr/>
              </p:nvSpPr>
              <p:spPr>
                <a:xfrm>
                  <a:off x="1412776" y="2852192"/>
                  <a:ext cx="144016" cy="144016"/>
                </a:xfrm>
                <a:prstGeom prst="ellipse">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282" name="Gruppieren 281"/>
              <p:cNvGrpSpPr/>
              <p:nvPr/>
            </p:nvGrpSpPr>
            <p:grpSpPr>
              <a:xfrm rot="10800000">
                <a:off x="476672" y="6876256"/>
                <a:ext cx="144016" cy="1008112"/>
                <a:chOff x="1412776" y="1988096"/>
                <a:chExt cx="144016" cy="1008112"/>
              </a:xfrm>
            </p:grpSpPr>
            <p:sp>
              <p:nvSpPr>
                <p:cNvPr id="283" name="Ellipse 282"/>
                <p:cNvSpPr/>
                <p:nvPr/>
              </p:nvSpPr>
              <p:spPr>
                <a:xfrm>
                  <a:off x="1412776" y="1988096"/>
                  <a:ext cx="144016" cy="144016"/>
                </a:xfrm>
                <a:prstGeom prst="ellipse">
                  <a:avLst/>
                </a:prstGeom>
                <a:solidFill>
                  <a:schemeClr val="bg1">
                    <a:lumMod val="8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84" name="Ellipse 283"/>
                <p:cNvSpPr/>
                <p:nvPr/>
              </p:nvSpPr>
              <p:spPr>
                <a:xfrm>
                  <a:off x="1412776" y="2140496"/>
                  <a:ext cx="144016" cy="144016"/>
                </a:xfrm>
                <a:prstGeom prst="ellipse">
                  <a:avLst/>
                </a:prstGeom>
                <a:ln w="3175">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85" name="Ellipse 284"/>
                <p:cNvSpPr/>
                <p:nvPr/>
              </p:nvSpPr>
              <p:spPr>
                <a:xfrm>
                  <a:off x="1412776" y="2276128"/>
                  <a:ext cx="144016" cy="144016"/>
                </a:xfrm>
                <a:prstGeom prst="ellipse">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86" name="Ellipse 285"/>
                <p:cNvSpPr/>
                <p:nvPr/>
              </p:nvSpPr>
              <p:spPr>
                <a:xfrm>
                  <a:off x="1412776" y="2420144"/>
                  <a:ext cx="144016" cy="144016"/>
                </a:xfrm>
                <a:prstGeom prst="ellipse">
                  <a:avLst/>
                </a:prstGeom>
                <a:solidFill>
                  <a:srgbClr val="92D05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87" name="Ellipse 286"/>
                <p:cNvSpPr/>
                <p:nvPr/>
              </p:nvSpPr>
              <p:spPr>
                <a:xfrm>
                  <a:off x="1412776" y="2564160"/>
                  <a:ext cx="144016" cy="144016"/>
                </a:xfrm>
                <a:prstGeom prst="ellipse">
                  <a:avLst/>
                </a:prstGeom>
                <a:solidFill>
                  <a:schemeClr val="accent2">
                    <a:lumMod val="60000"/>
                    <a:lumOff val="4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88" name="Ellipse 287"/>
                <p:cNvSpPr/>
                <p:nvPr/>
              </p:nvSpPr>
              <p:spPr>
                <a:xfrm>
                  <a:off x="1412776" y="2708176"/>
                  <a:ext cx="144016" cy="144016"/>
                </a:xfrm>
                <a:prstGeom prst="ellipse">
                  <a:avLst/>
                </a:prstGeom>
                <a:solidFill>
                  <a:srgbClr val="99003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89" name="Ellipse 288"/>
                <p:cNvSpPr/>
                <p:nvPr/>
              </p:nvSpPr>
              <p:spPr>
                <a:xfrm>
                  <a:off x="1412776" y="2852192"/>
                  <a:ext cx="144016" cy="144016"/>
                </a:xfrm>
                <a:prstGeom prst="ellipse">
                  <a:avLst/>
                </a:prstGeom>
                <a:solidFill>
                  <a:srgbClr val="FFC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grpSp>
          <p:nvGrpSpPr>
            <p:cNvPr id="39" name="Gruppieren 38"/>
            <p:cNvGrpSpPr/>
            <p:nvPr/>
          </p:nvGrpSpPr>
          <p:grpSpPr>
            <a:xfrm>
              <a:off x="3019995" y="5188388"/>
              <a:ext cx="40324" cy="1691281"/>
              <a:chOff x="3356992" y="1835696"/>
              <a:chExt cx="144016" cy="6040288"/>
            </a:xfrm>
          </p:grpSpPr>
          <p:grpSp>
            <p:nvGrpSpPr>
              <p:cNvPr id="216" name="Gruppieren 215"/>
              <p:cNvGrpSpPr/>
              <p:nvPr/>
            </p:nvGrpSpPr>
            <p:grpSpPr>
              <a:xfrm>
                <a:off x="3356992" y="1835696"/>
                <a:ext cx="144016" cy="5760640"/>
                <a:chOff x="3356992" y="1547664"/>
                <a:chExt cx="144016" cy="5760640"/>
              </a:xfrm>
            </p:grpSpPr>
            <p:sp>
              <p:nvSpPr>
                <p:cNvPr id="219" name="Ellipse 218"/>
                <p:cNvSpPr/>
                <p:nvPr/>
              </p:nvSpPr>
              <p:spPr>
                <a:xfrm>
                  <a:off x="335699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0" name="Ellipse 219"/>
                <p:cNvSpPr/>
                <p:nvPr/>
              </p:nvSpPr>
              <p:spPr>
                <a:xfrm>
                  <a:off x="335699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1" name="Ellipse 220"/>
                <p:cNvSpPr/>
                <p:nvPr/>
              </p:nvSpPr>
              <p:spPr>
                <a:xfrm>
                  <a:off x="335699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2" name="Ellipse 221"/>
                <p:cNvSpPr/>
                <p:nvPr/>
              </p:nvSpPr>
              <p:spPr>
                <a:xfrm>
                  <a:off x="335699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3" name="Ellipse 222"/>
                <p:cNvSpPr/>
                <p:nvPr/>
              </p:nvSpPr>
              <p:spPr>
                <a:xfrm>
                  <a:off x="335699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4" name="Ellipse 223"/>
                <p:cNvSpPr/>
                <p:nvPr/>
              </p:nvSpPr>
              <p:spPr>
                <a:xfrm>
                  <a:off x="335699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5" name="Ellipse 224"/>
                <p:cNvSpPr/>
                <p:nvPr/>
              </p:nvSpPr>
              <p:spPr>
                <a:xfrm>
                  <a:off x="335699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6" name="Ellipse 225"/>
                <p:cNvSpPr/>
                <p:nvPr/>
              </p:nvSpPr>
              <p:spPr>
                <a:xfrm>
                  <a:off x="335699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7" name="Ellipse 226"/>
                <p:cNvSpPr/>
                <p:nvPr/>
              </p:nvSpPr>
              <p:spPr>
                <a:xfrm>
                  <a:off x="335699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8" name="Ellipse 227"/>
                <p:cNvSpPr/>
                <p:nvPr/>
              </p:nvSpPr>
              <p:spPr>
                <a:xfrm>
                  <a:off x="335699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29" name="Ellipse 228"/>
                <p:cNvSpPr/>
                <p:nvPr/>
              </p:nvSpPr>
              <p:spPr>
                <a:xfrm>
                  <a:off x="335699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0" name="Ellipse 229"/>
                <p:cNvSpPr/>
                <p:nvPr/>
              </p:nvSpPr>
              <p:spPr>
                <a:xfrm>
                  <a:off x="335699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1" name="Ellipse 230"/>
                <p:cNvSpPr/>
                <p:nvPr/>
              </p:nvSpPr>
              <p:spPr>
                <a:xfrm>
                  <a:off x="335699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2" name="Ellipse 231"/>
                <p:cNvSpPr/>
                <p:nvPr/>
              </p:nvSpPr>
              <p:spPr>
                <a:xfrm>
                  <a:off x="335699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3" name="Ellipse 232"/>
                <p:cNvSpPr/>
                <p:nvPr/>
              </p:nvSpPr>
              <p:spPr>
                <a:xfrm>
                  <a:off x="335699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4" name="Ellipse 233"/>
                <p:cNvSpPr/>
                <p:nvPr/>
              </p:nvSpPr>
              <p:spPr>
                <a:xfrm>
                  <a:off x="335699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5" name="Ellipse 234"/>
                <p:cNvSpPr/>
                <p:nvPr/>
              </p:nvSpPr>
              <p:spPr>
                <a:xfrm>
                  <a:off x="335699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6" name="Ellipse 235"/>
                <p:cNvSpPr/>
                <p:nvPr/>
              </p:nvSpPr>
              <p:spPr>
                <a:xfrm>
                  <a:off x="335699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7" name="Ellipse 236"/>
                <p:cNvSpPr/>
                <p:nvPr/>
              </p:nvSpPr>
              <p:spPr>
                <a:xfrm>
                  <a:off x="335699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8" name="Ellipse 237"/>
                <p:cNvSpPr/>
                <p:nvPr/>
              </p:nvSpPr>
              <p:spPr>
                <a:xfrm rot="10800000">
                  <a:off x="3356992" y="572412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39" name="Ellipse 238"/>
                <p:cNvSpPr/>
                <p:nvPr/>
              </p:nvSpPr>
              <p:spPr>
                <a:xfrm rot="10800000">
                  <a:off x="3356992" y="557172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0" name="Ellipse 239"/>
                <p:cNvSpPr/>
                <p:nvPr/>
              </p:nvSpPr>
              <p:spPr>
                <a:xfrm rot="10800000">
                  <a:off x="3356992" y="5436096"/>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1" name="Ellipse 240"/>
                <p:cNvSpPr/>
                <p:nvPr/>
              </p:nvSpPr>
              <p:spPr>
                <a:xfrm rot="10800000">
                  <a:off x="3356992" y="5292080"/>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2" name="Ellipse 241"/>
                <p:cNvSpPr/>
                <p:nvPr/>
              </p:nvSpPr>
              <p:spPr>
                <a:xfrm rot="10800000">
                  <a:off x="3356992" y="514806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3" name="Ellipse 242"/>
                <p:cNvSpPr/>
                <p:nvPr/>
              </p:nvSpPr>
              <p:spPr>
                <a:xfrm rot="10800000">
                  <a:off x="3356992" y="500404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4" name="Ellipse 243"/>
                <p:cNvSpPr/>
                <p:nvPr/>
              </p:nvSpPr>
              <p:spPr>
                <a:xfrm rot="10800000">
                  <a:off x="3356992" y="486003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5" name="Ellipse 244"/>
                <p:cNvSpPr/>
                <p:nvPr/>
              </p:nvSpPr>
              <p:spPr>
                <a:xfrm rot="10800000">
                  <a:off x="3356992" y="673224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6" name="Ellipse 245"/>
                <p:cNvSpPr/>
                <p:nvPr/>
              </p:nvSpPr>
              <p:spPr>
                <a:xfrm rot="10800000">
                  <a:off x="3356992" y="657984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7" name="Ellipse 246"/>
                <p:cNvSpPr/>
                <p:nvPr/>
              </p:nvSpPr>
              <p:spPr>
                <a:xfrm rot="10800000">
                  <a:off x="3356992" y="644420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8" name="Ellipse 247"/>
                <p:cNvSpPr/>
                <p:nvPr/>
              </p:nvSpPr>
              <p:spPr>
                <a:xfrm rot="10800000">
                  <a:off x="3356992" y="6300192"/>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49" name="Ellipse 248"/>
                <p:cNvSpPr/>
                <p:nvPr/>
              </p:nvSpPr>
              <p:spPr>
                <a:xfrm rot="10800000">
                  <a:off x="3356992" y="6156176"/>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0" name="Ellipse 249"/>
                <p:cNvSpPr/>
                <p:nvPr/>
              </p:nvSpPr>
              <p:spPr>
                <a:xfrm rot="10800000">
                  <a:off x="3356992" y="601216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1" name="Ellipse 250"/>
                <p:cNvSpPr/>
                <p:nvPr/>
              </p:nvSpPr>
              <p:spPr>
                <a:xfrm rot="10800000">
                  <a:off x="3356992" y="586814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2" name="Ellipse 251"/>
                <p:cNvSpPr/>
                <p:nvPr/>
              </p:nvSpPr>
              <p:spPr>
                <a:xfrm rot="10800000">
                  <a:off x="3356992" y="7164288"/>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3" name="Ellipse 252"/>
                <p:cNvSpPr/>
                <p:nvPr/>
              </p:nvSpPr>
              <p:spPr>
                <a:xfrm rot="10800000">
                  <a:off x="3356992" y="7020272"/>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4" name="Ellipse 253"/>
                <p:cNvSpPr/>
                <p:nvPr/>
              </p:nvSpPr>
              <p:spPr>
                <a:xfrm rot="10800000">
                  <a:off x="3356992" y="687625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5" name="Ellipse 254"/>
                <p:cNvSpPr/>
                <p:nvPr/>
              </p:nvSpPr>
              <p:spPr>
                <a:xfrm rot="10800000">
                  <a:off x="3356992" y="1979712"/>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6" name="Ellipse 255"/>
                <p:cNvSpPr/>
                <p:nvPr/>
              </p:nvSpPr>
              <p:spPr>
                <a:xfrm rot="10800000">
                  <a:off x="3356992" y="1827312"/>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7" name="Ellipse 256"/>
                <p:cNvSpPr/>
                <p:nvPr/>
              </p:nvSpPr>
              <p:spPr>
                <a:xfrm rot="10800000">
                  <a:off x="3356992" y="169168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58" name="Ellipse 257"/>
                <p:cNvSpPr/>
                <p:nvPr/>
              </p:nvSpPr>
              <p:spPr>
                <a:xfrm rot="10800000">
                  <a:off x="3356992" y="154766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217" name="Ellipse 216"/>
              <p:cNvSpPr/>
              <p:nvPr/>
            </p:nvSpPr>
            <p:spPr>
              <a:xfrm rot="10800000">
                <a:off x="3356992" y="7731968"/>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8" name="Ellipse 217"/>
              <p:cNvSpPr/>
              <p:nvPr/>
            </p:nvSpPr>
            <p:spPr>
              <a:xfrm rot="10800000">
                <a:off x="3356992" y="7596336"/>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0" name="Gruppieren 39"/>
            <p:cNvGrpSpPr/>
            <p:nvPr/>
          </p:nvGrpSpPr>
          <p:grpSpPr>
            <a:xfrm>
              <a:off x="2273992" y="5188388"/>
              <a:ext cx="40324" cy="1691281"/>
              <a:chOff x="3356992" y="1835696"/>
              <a:chExt cx="144016" cy="6040288"/>
            </a:xfrm>
          </p:grpSpPr>
          <p:grpSp>
            <p:nvGrpSpPr>
              <p:cNvPr id="173" name="Gruppieren 172"/>
              <p:cNvGrpSpPr/>
              <p:nvPr/>
            </p:nvGrpSpPr>
            <p:grpSpPr>
              <a:xfrm>
                <a:off x="3356992" y="1835696"/>
                <a:ext cx="144016" cy="5760640"/>
                <a:chOff x="3356992" y="1547664"/>
                <a:chExt cx="144016" cy="5760640"/>
              </a:xfrm>
            </p:grpSpPr>
            <p:sp>
              <p:nvSpPr>
                <p:cNvPr id="176" name="Ellipse 175"/>
                <p:cNvSpPr/>
                <p:nvPr/>
              </p:nvSpPr>
              <p:spPr>
                <a:xfrm>
                  <a:off x="335699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77" name="Ellipse 176"/>
                <p:cNvSpPr/>
                <p:nvPr/>
              </p:nvSpPr>
              <p:spPr>
                <a:xfrm>
                  <a:off x="335699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78" name="Ellipse 177"/>
                <p:cNvSpPr/>
                <p:nvPr/>
              </p:nvSpPr>
              <p:spPr>
                <a:xfrm>
                  <a:off x="335699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79" name="Ellipse 178"/>
                <p:cNvSpPr/>
                <p:nvPr/>
              </p:nvSpPr>
              <p:spPr>
                <a:xfrm>
                  <a:off x="335699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0" name="Ellipse 179"/>
                <p:cNvSpPr/>
                <p:nvPr/>
              </p:nvSpPr>
              <p:spPr>
                <a:xfrm>
                  <a:off x="335699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1" name="Ellipse 180"/>
                <p:cNvSpPr/>
                <p:nvPr/>
              </p:nvSpPr>
              <p:spPr>
                <a:xfrm>
                  <a:off x="335699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2" name="Ellipse 181"/>
                <p:cNvSpPr/>
                <p:nvPr/>
              </p:nvSpPr>
              <p:spPr>
                <a:xfrm>
                  <a:off x="335699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3" name="Ellipse 182"/>
                <p:cNvSpPr/>
                <p:nvPr/>
              </p:nvSpPr>
              <p:spPr>
                <a:xfrm>
                  <a:off x="335699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4" name="Ellipse 183"/>
                <p:cNvSpPr/>
                <p:nvPr/>
              </p:nvSpPr>
              <p:spPr>
                <a:xfrm>
                  <a:off x="335699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5" name="Ellipse 184"/>
                <p:cNvSpPr/>
                <p:nvPr/>
              </p:nvSpPr>
              <p:spPr>
                <a:xfrm>
                  <a:off x="335699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6" name="Ellipse 185"/>
                <p:cNvSpPr/>
                <p:nvPr/>
              </p:nvSpPr>
              <p:spPr>
                <a:xfrm>
                  <a:off x="335699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7" name="Ellipse 186"/>
                <p:cNvSpPr/>
                <p:nvPr/>
              </p:nvSpPr>
              <p:spPr>
                <a:xfrm>
                  <a:off x="335699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8" name="Ellipse 187"/>
                <p:cNvSpPr/>
                <p:nvPr/>
              </p:nvSpPr>
              <p:spPr>
                <a:xfrm>
                  <a:off x="335699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89" name="Ellipse 188"/>
                <p:cNvSpPr/>
                <p:nvPr/>
              </p:nvSpPr>
              <p:spPr>
                <a:xfrm>
                  <a:off x="335699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0" name="Ellipse 189"/>
                <p:cNvSpPr/>
                <p:nvPr/>
              </p:nvSpPr>
              <p:spPr>
                <a:xfrm>
                  <a:off x="335699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1" name="Ellipse 190"/>
                <p:cNvSpPr/>
                <p:nvPr/>
              </p:nvSpPr>
              <p:spPr>
                <a:xfrm>
                  <a:off x="335699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2" name="Ellipse 191"/>
                <p:cNvSpPr/>
                <p:nvPr/>
              </p:nvSpPr>
              <p:spPr>
                <a:xfrm>
                  <a:off x="335699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3" name="Ellipse 192"/>
                <p:cNvSpPr/>
                <p:nvPr/>
              </p:nvSpPr>
              <p:spPr>
                <a:xfrm>
                  <a:off x="335699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4" name="Ellipse 193"/>
                <p:cNvSpPr/>
                <p:nvPr/>
              </p:nvSpPr>
              <p:spPr>
                <a:xfrm>
                  <a:off x="335699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5" name="Ellipse 194"/>
                <p:cNvSpPr/>
                <p:nvPr/>
              </p:nvSpPr>
              <p:spPr>
                <a:xfrm rot="10800000">
                  <a:off x="3356992" y="572412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6" name="Ellipse 195"/>
                <p:cNvSpPr/>
                <p:nvPr/>
              </p:nvSpPr>
              <p:spPr>
                <a:xfrm rot="10800000">
                  <a:off x="3356992" y="557172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7" name="Ellipse 196"/>
                <p:cNvSpPr/>
                <p:nvPr/>
              </p:nvSpPr>
              <p:spPr>
                <a:xfrm rot="10800000">
                  <a:off x="3356992" y="5436096"/>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8" name="Ellipse 197"/>
                <p:cNvSpPr/>
                <p:nvPr/>
              </p:nvSpPr>
              <p:spPr>
                <a:xfrm rot="10800000">
                  <a:off x="3356992" y="5292080"/>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99" name="Ellipse 198"/>
                <p:cNvSpPr/>
                <p:nvPr/>
              </p:nvSpPr>
              <p:spPr>
                <a:xfrm rot="10800000">
                  <a:off x="3356992" y="514806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0" name="Ellipse 199"/>
                <p:cNvSpPr/>
                <p:nvPr/>
              </p:nvSpPr>
              <p:spPr>
                <a:xfrm rot="10800000">
                  <a:off x="3356992" y="500404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1" name="Ellipse 200"/>
                <p:cNvSpPr/>
                <p:nvPr/>
              </p:nvSpPr>
              <p:spPr>
                <a:xfrm rot="10800000">
                  <a:off x="3356992" y="486003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2" name="Ellipse 201"/>
                <p:cNvSpPr/>
                <p:nvPr/>
              </p:nvSpPr>
              <p:spPr>
                <a:xfrm rot="10800000">
                  <a:off x="3356992" y="673224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3" name="Ellipse 202"/>
                <p:cNvSpPr/>
                <p:nvPr/>
              </p:nvSpPr>
              <p:spPr>
                <a:xfrm rot="10800000">
                  <a:off x="3356992" y="657984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4" name="Ellipse 203"/>
                <p:cNvSpPr/>
                <p:nvPr/>
              </p:nvSpPr>
              <p:spPr>
                <a:xfrm rot="10800000">
                  <a:off x="3356992" y="644420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5" name="Ellipse 204"/>
                <p:cNvSpPr/>
                <p:nvPr/>
              </p:nvSpPr>
              <p:spPr>
                <a:xfrm rot="10800000">
                  <a:off x="3356992" y="6300192"/>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6" name="Ellipse 205"/>
                <p:cNvSpPr/>
                <p:nvPr/>
              </p:nvSpPr>
              <p:spPr>
                <a:xfrm rot="10800000">
                  <a:off x="3356992" y="6156176"/>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7" name="Ellipse 206"/>
                <p:cNvSpPr/>
                <p:nvPr/>
              </p:nvSpPr>
              <p:spPr>
                <a:xfrm rot="10800000">
                  <a:off x="3356992" y="601216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8" name="Ellipse 207"/>
                <p:cNvSpPr/>
                <p:nvPr/>
              </p:nvSpPr>
              <p:spPr>
                <a:xfrm rot="10800000">
                  <a:off x="3356992" y="586814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09" name="Ellipse 208"/>
                <p:cNvSpPr/>
                <p:nvPr/>
              </p:nvSpPr>
              <p:spPr>
                <a:xfrm rot="10800000">
                  <a:off x="3356992" y="7164288"/>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0" name="Ellipse 209"/>
                <p:cNvSpPr/>
                <p:nvPr/>
              </p:nvSpPr>
              <p:spPr>
                <a:xfrm rot="10800000">
                  <a:off x="3356992" y="7020272"/>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1" name="Ellipse 210"/>
                <p:cNvSpPr/>
                <p:nvPr/>
              </p:nvSpPr>
              <p:spPr>
                <a:xfrm rot="10800000">
                  <a:off x="3356992" y="687625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2" name="Ellipse 211"/>
                <p:cNvSpPr/>
                <p:nvPr/>
              </p:nvSpPr>
              <p:spPr>
                <a:xfrm rot="10800000">
                  <a:off x="3356992" y="1979712"/>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3" name="Ellipse 212"/>
                <p:cNvSpPr/>
                <p:nvPr/>
              </p:nvSpPr>
              <p:spPr>
                <a:xfrm rot="10800000">
                  <a:off x="3356992" y="1827312"/>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4" name="Ellipse 213"/>
                <p:cNvSpPr/>
                <p:nvPr/>
              </p:nvSpPr>
              <p:spPr>
                <a:xfrm rot="10800000">
                  <a:off x="3356992" y="169168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5" name="Ellipse 214"/>
                <p:cNvSpPr/>
                <p:nvPr/>
              </p:nvSpPr>
              <p:spPr>
                <a:xfrm rot="10800000">
                  <a:off x="3356992" y="154766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174" name="Ellipse 173"/>
              <p:cNvSpPr/>
              <p:nvPr/>
            </p:nvSpPr>
            <p:spPr>
              <a:xfrm rot="10800000">
                <a:off x="3356992" y="7731968"/>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75" name="Ellipse 174"/>
              <p:cNvSpPr/>
              <p:nvPr/>
            </p:nvSpPr>
            <p:spPr>
              <a:xfrm rot="10800000">
                <a:off x="3356992" y="7596336"/>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1" name="Gruppieren 40"/>
            <p:cNvGrpSpPr/>
            <p:nvPr/>
          </p:nvGrpSpPr>
          <p:grpSpPr>
            <a:xfrm>
              <a:off x="2455452" y="5188388"/>
              <a:ext cx="40324" cy="1691281"/>
              <a:chOff x="3356992" y="1835696"/>
              <a:chExt cx="144016" cy="6040288"/>
            </a:xfrm>
          </p:grpSpPr>
          <p:grpSp>
            <p:nvGrpSpPr>
              <p:cNvPr id="130" name="Gruppieren 129"/>
              <p:cNvGrpSpPr/>
              <p:nvPr/>
            </p:nvGrpSpPr>
            <p:grpSpPr>
              <a:xfrm>
                <a:off x="3356992" y="1835696"/>
                <a:ext cx="144016" cy="5760640"/>
                <a:chOff x="3356992" y="1547664"/>
                <a:chExt cx="144016" cy="5760640"/>
              </a:xfrm>
            </p:grpSpPr>
            <p:sp>
              <p:nvSpPr>
                <p:cNvPr id="133" name="Ellipse 132"/>
                <p:cNvSpPr/>
                <p:nvPr/>
              </p:nvSpPr>
              <p:spPr>
                <a:xfrm>
                  <a:off x="335699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4" name="Ellipse 133"/>
                <p:cNvSpPr/>
                <p:nvPr/>
              </p:nvSpPr>
              <p:spPr>
                <a:xfrm>
                  <a:off x="335699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5" name="Ellipse 134"/>
                <p:cNvSpPr/>
                <p:nvPr/>
              </p:nvSpPr>
              <p:spPr>
                <a:xfrm>
                  <a:off x="335699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6" name="Ellipse 135"/>
                <p:cNvSpPr/>
                <p:nvPr/>
              </p:nvSpPr>
              <p:spPr>
                <a:xfrm>
                  <a:off x="335699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7" name="Ellipse 136"/>
                <p:cNvSpPr/>
                <p:nvPr/>
              </p:nvSpPr>
              <p:spPr>
                <a:xfrm>
                  <a:off x="335699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8" name="Ellipse 137"/>
                <p:cNvSpPr/>
                <p:nvPr/>
              </p:nvSpPr>
              <p:spPr>
                <a:xfrm>
                  <a:off x="335699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9" name="Ellipse 138"/>
                <p:cNvSpPr/>
                <p:nvPr/>
              </p:nvSpPr>
              <p:spPr>
                <a:xfrm>
                  <a:off x="335699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0" name="Ellipse 139"/>
                <p:cNvSpPr/>
                <p:nvPr/>
              </p:nvSpPr>
              <p:spPr>
                <a:xfrm>
                  <a:off x="335699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1" name="Ellipse 140"/>
                <p:cNvSpPr/>
                <p:nvPr/>
              </p:nvSpPr>
              <p:spPr>
                <a:xfrm>
                  <a:off x="335699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2" name="Ellipse 141"/>
                <p:cNvSpPr/>
                <p:nvPr/>
              </p:nvSpPr>
              <p:spPr>
                <a:xfrm>
                  <a:off x="335699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3" name="Ellipse 142"/>
                <p:cNvSpPr/>
                <p:nvPr/>
              </p:nvSpPr>
              <p:spPr>
                <a:xfrm>
                  <a:off x="335699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4" name="Ellipse 143"/>
                <p:cNvSpPr/>
                <p:nvPr/>
              </p:nvSpPr>
              <p:spPr>
                <a:xfrm>
                  <a:off x="335699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5" name="Ellipse 144"/>
                <p:cNvSpPr/>
                <p:nvPr/>
              </p:nvSpPr>
              <p:spPr>
                <a:xfrm>
                  <a:off x="335699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6" name="Ellipse 145"/>
                <p:cNvSpPr/>
                <p:nvPr/>
              </p:nvSpPr>
              <p:spPr>
                <a:xfrm>
                  <a:off x="335699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7" name="Ellipse 146"/>
                <p:cNvSpPr/>
                <p:nvPr/>
              </p:nvSpPr>
              <p:spPr>
                <a:xfrm>
                  <a:off x="335699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8" name="Ellipse 147"/>
                <p:cNvSpPr/>
                <p:nvPr/>
              </p:nvSpPr>
              <p:spPr>
                <a:xfrm>
                  <a:off x="335699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49" name="Ellipse 148"/>
                <p:cNvSpPr/>
                <p:nvPr/>
              </p:nvSpPr>
              <p:spPr>
                <a:xfrm>
                  <a:off x="335699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0" name="Ellipse 149"/>
                <p:cNvSpPr/>
                <p:nvPr/>
              </p:nvSpPr>
              <p:spPr>
                <a:xfrm>
                  <a:off x="335699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1" name="Ellipse 150"/>
                <p:cNvSpPr/>
                <p:nvPr/>
              </p:nvSpPr>
              <p:spPr>
                <a:xfrm>
                  <a:off x="335699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2" name="Ellipse 151"/>
                <p:cNvSpPr/>
                <p:nvPr/>
              </p:nvSpPr>
              <p:spPr>
                <a:xfrm rot="10800000">
                  <a:off x="3356992" y="572412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3" name="Ellipse 152"/>
                <p:cNvSpPr/>
                <p:nvPr/>
              </p:nvSpPr>
              <p:spPr>
                <a:xfrm rot="10800000">
                  <a:off x="3356992" y="557172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4" name="Ellipse 153"/>
                <p:cNvSpPr/>
                <p:nvPr/>
              </p:nvSpPr>
              <p:spPr>
                <a:xfrm rot="10800000">
                  <a:off x="3356992" y="5436096"/>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5" name="Ellipse 154"/>
                <p:cNvSpPr/>
                <p:nvPr/>
              </p:nvSpPr>
              <p:spPr>
                <a:xfrm rot="10800000">
                  <a:off x="3356992" y="5292080"/>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6" name="Ellipse 155"/>
                <p:cNvSpPr/>
                <p:nvPr/>
              </p:nvSpPr>
              <p:spPr>
                <a:xfrm rot="10800000">
                  <a:off x="3356992" y="514806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7" name="Ellipse 156"/>
                <p:cNvSpPr/>
                <p:nvPr/>
              </p:nvSpPr>
              <p:spPr>
                <a:xfrm rot="10800000">
                  <a:off x="3356992" y="500404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8" name="Ellipse 157"/>
                <p:cNvSpPr/>
                <p:nvPr/>
              </p:nvSpPr>
              <p:spPr>
                <a:xfrm rot="10800000">
                  <a:off x="3356992" y="486003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59" name="Ellipse 158"/>
                <p:cNvSpPr/>
                <p:nvPr/>
              </p:nvSpPr>
              <p:spPr>
                <a:xfrm rot="10800000">
                  <a:off x="3356992" y="673224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0" name="Ellipse 159"/>
                <p:cNvSpPr/>
                <p:nvPr/>
              </p:nvSpPr>
              <p:spPr>
                <a:xfrm rot="10800000">
                  <a:off x="3356992" y="657984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1" name="Ellipse 160"/>
                <p:cNvSpPr/>
                <p:nvPr/>
              </p:nvSpPr>
              <p:spPr>
                <a:xfrm rot="10800000">
                  <a:off x="3356992" y="644420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2" name="Ellipse 161"/>
                <p:cNvSpPr/>
                <p:nvPr/>
              </p:nvSpPr>
              <p:spPr>
                <a:xfrm rot="10800000">
                  <a:off x="3356992" y="6300192"/>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3" name="Ellipse 162"/>
                <p:cNvSpPr/>
                <p:nvPr/>
              </p:nvSpPr>
              <p:spPr>
                <a:xfrm rot="10800000">
                  <a:off x="3356992" y="6156176"/>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4" name="Ellipse 163"/>
                <p:cNvSpPr/>
                <p:nvPr/>
              </p:nvSpPr>
              <p:spPr>
                <a:xfrm rot="10800000">
                  <a:off x="3356992" y="601216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5" name="Ellipse 164"/>
                <p:cNvSpPr/>
                <p:nvPr/>
              </p:nvSpPr>
              <p:spPr>
                <a:xfrm rot="10800000">
                  <a:off x="3356992" y="586814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6" name="Ellipse 165"/>
                <p:cNvSpPr/>
                <p:nvPr/>
              </p:nvSpPr>
              <p:spPr>
                <a:xfrm rot="10800000">
                  <a:off x="3356992" y="7164288"/>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7" name="Ellipse 166"/>
                <p:cNvSpPr/>
                <p:nvPr/>
              </p:nvSpPr>
              <p:spPr>
                <a:xfrm rot="10800000">
                  <a:off x="3356992" y="7020272"/>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8" name="Ellipse 167"/>
                <p:cNvSpPr/>
                <p:nvPr/>
              </p:nvSpPr>
              <p:spPr>
                <a:xfrm rot="10800000">
                  <a:off x="3356992" y="687625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69" name="Ellipse 168"/>
                <p:cNvSpPr/>
                <p:nvPr/>
              </p:nvSpPr>
              <p:spPr>
                <a:xfrm rot="10800000">
                  <a:off x="3356992" y="1979712"/>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70" name="Ellipse 169"/>
                <p:cNvSpPr/>
                <p:nvPr/>
              </p:nvSpPr>
              <p:spPr>
                <a:xfrm rot="10800000">
                  <a:off x="3356992" y="1827312"/>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71" name="Ellipse 170"/>
                <p:cNvSpPr/>
                <p:nvPr/>
              </p:nvSpPr>
              <p:spPr>
                <a:xfrm rot="10800000">
                  <a:off x="3356992" y="169168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72" name="Ellipse 171"/>
                <p:cNvSpPr/>
                <p:nvPr/>
              </p:nvSpPr>
              <p:spPr>
                <a:xfrm rot="10800000">
                  <a:off x="3356992" y="154766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131" name="Ellipse 130"/>
              <p:cNvSpPr/>
              <p:nvPr/>
            </p:nvSpPr>
            <p:spPr>
              <a:xfrm rot="10800000">
                <a:off x="3356992" y="7731968"/>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2" name="Ellipse 131"/>
              <p:cNvSpPr/>
              <p:nvPr/>
            </p:nvSpPr>
            <p:spPr>
              <a:xfrm rot="10800000">
                <a:off x="3356992" y="7596336"/>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2" name="Gruppieren 41"/>
            <p:cNvGrpSpPr/>
            <p:nvPr/>
          </p:nvGrpSpPr>
          <p:grpSpPr>
            <a:xfrm rot="10800000">
              <a:off x="2717561" y="5188388"/>
              <a:ext cx="40324" cy="1691281"/>
              <a:chOff x="3356992" y="1835696"/>
              <a:chExt cx="144016" cy="6040288"/>
            </a:xfrm>
          </p:grpSpPr>
          <p:grpSp>
            <p:nvGrpSpPr>
              <p:cNvPr id="87" name="Gruppieren 86"/>
              <p:cNvGrpSpPr/>
              <p:nvPr/>
            </p:nvGrpSpPr>
            <p:grpSpPr>
              <a:xfrm>
                <a:off x="3356992" y="1835696"/>
                <a:ext cx="144016" cy="5760640"/>
                <a:chOff x="3356992" y="1547664"/>
                <a:chExt cx="144016" cy="5760640"/>
              </a:xfrm>
            </p:grpSpPr>
            <p:sp>
              <p:nvSpPr>
                <p:cNvPr id="90" name="Ellipse 89"/>
                <p:cNvSpPr/>
                <p:nvPr/>
              </p:nvSpPr>
              <p:spPr>
                <a:xfrm>
                  <a:off x="335699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1" name="Ellipse 90"/>
                <p:cNvSpPr/>
                <p:nvPr/>
              </p:nvSpPr>
              <p:spPr>
                <a:xfrm>
                  <a:off x="335699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2" name="Ellipse 91"/>
                <p:cNvSpPr/>
                <p:nvPr/>
              </p:nvSpPr>
              <p:spPr>
                <a:xfrm>
                  <a:off x="335699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3" name="Ellipse 92"/>
                <p:cNvSpPr/>
                <p:nvPr/>
              </p:nvSpPr>
              <p:spPr>
                <a:xfrm>
                  <a:off x="335699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4" name="Ellipse 93"/>
                <p:cNvSpPr/>
                <p:nvPr/>
              </p:nvSpPr>
              <p:spPr>
                <a:xfrm>
                  <a:off x="335699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5" name="Ellipse 94"/>
                <p:cNvSpPr/>
                <p:nvPr/>
              </p:nvSpPr>
              <p:spPr>
                <a:xfrm>
                  <a:off x="335699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6" name="Ellipse 95"/>
                <p:cNvSpPr/>
                <p:nvPr/>
              </p:nvSpPr>
              <p:spPr>
                <a:xfrm>
                  <a:off x="335699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7" name="Ellipse 96"/>
                <p:cNvSpPr/>
                <p:nvPr/>
              </p:nvSpPr>
              <p:spPr>
                <a:xfrm>
                  <a:off x="335699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8" name="Ellipse 97"/>
                <p:cNvSpPr/>
                <p:nvPr/>
              </p:nvSpPr>
              <p:spPr>
                <a:xfrm>
                  <a:off x="335699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99" name="Ellipse 98"/>
                <p:cNvSpPr/>
                <p:nvPr/>
              </p:nvSpPr>
              <p:spPr>
                <a:xfrm>
                  <a:off x="335699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0" name="Ellipse 99"/>
                <p:cNvSpPr/>
                <p:nvPr/>
              </p:nvSpPr>
              <p:spPr>
                <a:xfrm>
                  <a:off x="335699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1" name="Ellipse 100"/>
                <p:cNvSpPr/>
                <p:nvPr/>
              </p:nvSpPr>
              <p:spPr>
                <a:xfrm>
                  <a:off x="335699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2" name="Ellipse 101"/>
                <p:cNvSpPr/>
                <p:nvPr/>
              </p:nvSpPr>
              <p:spPr>
                <a:xfrm>
                  <a:off x="335699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3" name="Ellipse 102"/>
                <p:cNvSpPr/>
                <p:nvPr/>
              </p:nvSpPr>
              <p:spPr>
                <a:xfrm>
                  <a:off x="335699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4" name="Ellipse 103"/>
                <p:cNvSpPr/>
                <p:nvPr/>
              </p:nvSpPr>
              <p:spPr>
                <a:xfrm>
                  <a:off x="335699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5" name="Ellipse 104"/>
                <p:cNvSpPr/>
                <p:nvPr/>
              </p:nvSpPr>
              <p:spPr>
                <a:xfrm>
                  <a:off x="335699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6" name="Ellipse 105"/>
                <p:cNvSpPr/>
                <p:nvPr/>
              </p:nvSpPr>
              <p:spPr>
                <a:xfrm>
                  <a:off x="335699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7" name="Ellipse 106"/>
                <p:cNvSpPr/>
                <p:nvPr/>
              </p:nvSpPr>
              <p:spPr>
                <a:xfrm>
                  <a:off x="335699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8" name="Ellipse 107"/>
                <p:cNvSpPr/>
                <p:nvPr/>
              </p:nvSpPr>
              <p:spPr>
                <a:xfrm>
                  <a:off x="335699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09" name="Ellipse 108"/>
                <p:cNvSpPr/>
                <p:nvPr/>
              </p:nvSpPr>
              <p:spPr>
                <a:xfrm rot="10800000">
                  <a:off x="3356992" y="572412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0" name="Ellipse 109"/>
                <p:cNvSpPr/>
                <p:nvPr/>
              </p:nvSpPr>
              <p:spPr>
                <a:xfrm rot="10800000">
                  <a:off x="3356992" y="557172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1" name="Ellipse 110"/>
                <p:cNvSpPr/>
                <p:nvPr/>
              </p:nvSpPr>
              <p:spPr>
                <a:xfrm rot="10800000">
                  <a:off x="3356992" y="5436096"/>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2" name="Ellipse 111"/>
                <p:cNvSpPr/>
                <p:nvPr/>
              </p:nvSpPr>
              <p:spPr>
                <a:xfrm rot="10800000">
                  <a:off x="3356992" y="5292080"/>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3" name="Ellipse 112"/>
                <p:cNvSpPr/>
                <p:nvPr/>
              </p:nvSpPr>
              <p:spPr>
                <a:xfrm rot="10800000">
                  <a:off x="3356992" y="514806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4" name="Ellipse 113"/>
                <p:cNvSpPr/>
                <p:nvPr/>
              </p:nvSpPr>
              <p:spPr>
                <a:xfrm rot="10800000">
                  <a:off x="3356992" y="500404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5" name="Ellipse 114"/>
                <p:cNvSpPr/>
                <p:nvPr/>
              </p:nvSpPr>
              <p:spPr>
                <a:xfrm rot="10800000">
                  <a:off x="3356992" y="486003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6" name="Ellipse 115"/>
                <p:cNvSpPr/>
                <p:nvPr/>
              </p:nvSpPr>
              <p:spPr>
                <a:xfrm rot="10800000">
                  <a:off x="3356992" y="673224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7" name="Ellipse 116"/>
                <p:cNvSpPr/>
                <p:nvPr/>
              </p:nvSpPr>
              <p:spPr>
                <a:xfrm rot="10800000">
                  <a:off x="3356992" y="657984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8" name="Ellipse 117"/>
                <p:cNvSpPr/>
                <p:nvPr/>
              </p:nvSpPr>
              <p:spPr>
                <a:xfrm rot="10800000">
                  <a:off x="3356992" y="644420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19" name="Ellipse 118"/>
                <p:cNvSpPr/>
                <p:nvPr/>
              </p:nvSpPr>
              <p:spPr>
                <a:xfrm rot="10800000">
                  <a:off x="3356992" y="6300192"/>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0" name="Ellipse 119"/>
                <p:cNvSpPr/>
                <p:nvPr/>
              </p:nvSpPr>
              <p:spPr>
                <a:xfrm rot="10800000">
                  <a:off x="3356992" y="6156176"/>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1" name="Ellipse 120"/>
                <p:cNvSpPr/>
                <p:nvPr/>
              </p:nvSpPr>
              <p:spPr>
                <a:xfrm rot="10800000">
                  <a:off x="3356992" y="601216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2" name="Ellipse 121"/>
                <p:cNvSpPr/>
                <p:nvPr/>
              </p:nvSpPr>
              <p:spPr>
                <a:xfrm rot="10800000">
                  <a:off x="3356992" y="586814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3" name="Ellipse 122"/>
                <p:cNvSpPr/>
                <p:nvPr/>
              </p:nvSpPr>
              <p:spPr>
                <a:xfrm rot="10800000">
                  <a:off x="3356992" y="7164288"/>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4" name="Ellipse 123"/>
                <p:cNvSpPr/>
                <p:nvPr/>
              </p:nvSpPr>
              <p:spPr>
                <a:xfrm rot="10800000">
                  <a:off x="3356992" y="7020272"/>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5" name="Ellipse 124"/>
                <p:cNvSpPr/>
                <p:nvPr/>
              </p:nvSpPr>
              <p:spPr>
                <a:xfrm rot="10800000">
                  <a:off x="3356992" y="687625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6" name="Ellipse 125"/>
                <p:cNvSpPr/>
                <p:nvPr/>
              </p:nvSpPr>
              <p:spPr>
                <a:xfrm rot="10800000">
                  <a:off x="3356992" y="1979712"/>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7" name="Ellipse 126"/>
                <p:cNvSpPr/>
                <p:nvPr/>
              </p:nvSpPr>
              <p:spPr>
                <a:xfrm rot="10800000">
                  <a:off x="3356992" y="1827312"/>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8" name="Ellipse 127"/>
                <p:cNvSpPr/>
                <p:nvPr/>
              </p:nvSpPr>
              <p:spPr>
                <a:xfrm rot="10800000">
                  <a:off x="3356992" y="169168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29" name="Ellipse 128"/>
                <p:cNvSpPr/>
                <p:nvPr/>
              </p:nvSpPr>
              <p:spPr>
                <a:xfrm rot="10800000">
                  <a:off x="3356992" y="154766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88" name="Ellipse 87"/>
              <p:cNvSpPr/>
              <p:nvPr/>
            </p:nvSpPr>
            <p:spPr>
              <a:xfrm rot="10800000">
                <a:off x="3356992" y="7731968"/>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9" name="Ellipse 88"/>
              <p:cNvSpPr/>
              <p:nvPr/>
            </p:nvSpPr>
            <p:spPr>
              <a:xfrm rot="10800000">
                <a:off x="3356992" y="7596336"/>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nvGrpSpPr>
            <p:cNvPr id="43" name="Gruppieren 42"/>
            <p:cNvGrpSpPr/>
            <p:nvPr/>
          </p:nvGrpSpPr>
          <p:grpSpPr>
            <a:xfrm rot="10800000">
              <a:off x="2798210" y="5188388"/>
              <a:ext cx="40324" cy="1691281"/>
              <a:chOff x="3356992" y="1835696"/>
              <a:chExt cx="144016" cy="6040288"/>
            </a:xfrm>
          </p:grpSpPr>
          <p:grpSp>
            <p:nvGrpSpPr>
              <p:cNvPr id="44" name="Gruppieren 43"/>
              <p:cNvGrpSpPr/>
              <p:nvPr/>
            </p:nvGrpSpPr>
            <p:grpSpPr>
              <a:xfrm>
                <a:off x="3356992" y="1835696"/>
                <a:ext cx="144016" cy="5760640"/>
                <a:chOff x="3356992" y="1547664"/>
                <a:chExt cx="144016" cy="5760640"/>
              </a:xfrm>
            </p:grpSpPr>
            <p:sp>
              <p:nvSpPr>
                <p:cNvPr id="47" name="Ellipse 46"/>
                <p:cNvSpPr/>
                <p:nvPr/>
              </p:nvSpPr>
              <p:spPr>
                <a:xfrm>
                  <a:off x="3356992" y="212372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8" name="Ellipse 47"/>
                <p:cNvSpPr/>
                <p:nvPr/>
              </p:nvSpPr>
              <p:spPr>
                <a:xfrm>
                  <a:off x="3356992" y="226774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9" name="Ellipse 48"/>
                <p:cNvSpPr/>
                <p:nvPr/>
              </p:nvSpPr>
              <p:spPr>
                <a:xfrm>
                  <a:off x="3356992" y="2411760"/>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0" name="Ellipse 49"/>
                <p:cNvSpPr/>
                <p:nvPr/>
              </p:nvSpPr>
              <p:spPr>
                <a:xfrm>
                  <a:off x="3356992" y="2555776"/>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1" name="Ellipse 50"/>
                <p:cNvSpPr/>
                <p:nvPr/>
              </p:nvSpPr>
              <p:spPr>
                <a:xfrm>
                  <a:off x="3356992" y="26997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2" name="Ellipse 51"/>
                <p:cNvSpPr/>
                <p:nvPr/>
              </p:nvSpPr>
              <p:spPr>
                <a:xfrm>
                  <a:off x="3356992" y="284380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3" name="Ellipse 52"/>
                <p:cNvSpPr/>
                <p:nvPr/>
              </p:nvSpPr>
              <p:spPr>
                <a:xfrm>
                  <a:off x="3356992" y="299620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4" name="Ellipse 53"/>
                <p:cNvSpPr/>
                <p:nvPr/>
              </p:nvSpPr>
              <p:spPr>
                <a:xfrm>
                  <a:off x="3356992" y="313184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5" name="Ellipse 54"/>
                <p:cNvSpPr/>
                <p:nvPr/>
              </p:nvSpPr>
              <p:spPr>
                <a:xfrm>
                  <a:off x="3356992" y="3275856"/>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6" name="Ellipse 55"/>
                <p:cNvSpPr/>
                <p:nvPr/>
              </p:nvSpPr>
              <p:spPr>
                <a:xfrm>
                  <a:off x="3356992" y="3419872"/>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7" name="Ellipse 56"/>
                <p:cNvSpPr/>
                <p:nvPr/>
              </p:nvSpPr>
              <p:spPr>
                <a:xfrm>
                  <a:off x="3356992" y="356388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8" name="Ellipse 57"/>
                <p:cNvSpPr/>
                <p:nvPr/>
              </p:nvSpPr>
              <p:spPr>
                <a:xfrm>
                  <a:off x="3356992" y="370790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59" name="Ellipse 58"/>
                <p:cNvSpPr/>
                <p:nvPr/>
              </p:nvSpPr>
              <p:spPr>
                <a:xfrm>
                  <a:off x="3356992" y="385192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0" name="Ellipse 59"/>
                <p:cNvSpPr/>
                <p:nvPr/>
              </p:nvSpPr>
              <p:spPr>
                <a:xfrm>
                  <a:off x="3356992" y="400432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 name="Ellipse 60"/>
                <p:cNvSpPr/>
                <p:nvPr/>
              </p:nvSpPr>
              <p:spPr>
                <a:xfrm>
                  <a:off x="3356992" y="4139952"/>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2" name="Ellipse 61"/>
                <p:cNvSpPr/>
                <p:nvPr/>
              </p:nvSpPr>
              <p:spPr>
                <a:xfrm>
                  <a:off x="3356992" y="4283968"/>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3" name="Ellipse 62"/>
                <p:cNvSpPr/>
                <p:nvPr/>
              </p:nvSpPr>
              <p:spPr>
                <a:xfrm>
                  <a:off x="3356992" y="442798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4" name="Ellipse 63"/>
                <p:cNvSpPr/>
                <p:nvPr/>
              </p:nvSpPr>
              <p:spPr>
                <a:xfrm>
                  <a:off x="3356992" y="457200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5" name="Ellipse 64"/>
                <p:cNvSpPr/>
                <p:nvPr/>
              </p:nvSpPr>
              <p:spPr>
                <a:xfrm>
                  <a:off x="3356992" y="471601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6" name="Ellipse 65"/>
                <p:cNvSpPr/>
                <p:nvPr/>
              </p:nvSpPr>
              <p:spPr>
                <a:xfrm rot="10800000">
                  <a:off x="3356992" y="5724128"/>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7" name="Ellipse 66"/>
                <p:cNvSpPr/>
                <p:nvPr/>
              </p:nvSpPr>
              <p:spPr>
                <a:xfrm rot="10800000">
                  <a:off x="3356992" y="5571728"/>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8" name="Ellipse 67"/>
                <p:cNvSpPr/>
                <p:nvPr/>
              </p:nvSpPr>
              <p:spPr>
                <a:xfrm rot="10800000">
                  <a:off x="3356992" y="5436096"/>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9" name="Ellipse 68"/>
                <p:cNvSpPr/>
                <p:nvPr/>
              </p:nvSpPr>
              <p:spPr>
                <a:xfrm rot="10800000">
                  <a:off x="3356992" y="5292080"/>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0" name="Ellipse 69"/>
                <p:cNvSpPr/>
                <p:nvPr/>
              </p:nvSpPr>
              <p:spPr>
                <a:xfrm rot="10800000">
                  <a:off x="3356992" y="5148064"/>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1" name="Ellipse 70"/>
                <p:cNvSpPr/>
                <p:nvPr/>
              </p:nvSpPr>
              <p:spPr>
                <a:xfrm rot="10800000">
                  <a:off x="3356992" y="5004048"/>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2" name="Ellipse 71"/>
                <p:cNvSpPr/>
                <p:nvPr/>
              </p:nvSpPr>
              <p:spPr>
                <a:xfrm rot="10800000">
                  <a:off x="3356992" y="486003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3" name="Ellipse 72"/>
                <p:cNvSpPr/>
                <p:nvPr/>
              </p:nvSpPr>
              <p:spPr>
                <a:xfrm rot="10800000">
                  <a:off x="3356992" y="6732240"/>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4" name="Ellipse 73"/>
                <p:cNvSpPr/>
                <p:nvPr/>
              </p:nvSpPr>
              <p:spPr>
                <a:xfrm rot="10800000">
                  <a:off x="3356992" y="6579840"/>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5" name="Ellipse 74"/>
                <p:cNvSpPr/>
                <p:nvPr/>
              </p:nvSpPr>
              <p:spPr>
                <a:xfrm rot="10800000">
                  <a:off x="3356992" y="6444208"/>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6" name="Ellipse 75"/>
                <p:cNvSpPr/>
                <p:nvPr/>
              </p:nvSpPr>
              <p:spPr>
                <a:xfrm rot="10800000">
                  <a:off x="3356992" y="6300192"/>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7" name="Ellipse 76"/>
                <p:cNvSpPr/>
                <p:nvPr/>
              </p:nvSpPr>
              <p:spPr>
                <a:xfrm rot="10800000">
                  <a:off x="3356992" y="6156176"/>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8" name="Ellipse 77"/>
                <p:cNvSpPr/>
                <p:nvPr/>
              </p:nvSpPr>
              <p:spPr>
                <a:xfrm rot="10800000">
                  <a:off x="3356992" y="6012160"/>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79" name="Ellipse 78"/>
                <p:cNvSpPr/>
                <p:nvPr/>
              </p:nvSpPr>
              <p:spPr>
                <a:xfrm rot="10800000">
                  <a:off x="3356992" y="586814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0" name="Ellipse 79"/>
                <p:cNvSpPr/>
                <p:nvPr/>
              </p:nvSpPr>
              <p:spPr>
                <a:xfrm rot="10800000">
                  <a:off x="3356992" y="7164288"/>
                  <a:ext cx="144016" cy="144016"/>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1" name="Ellipse 80"/>
                <p:cNvSpPr/>
                <p:nvPr/>
              </p:nvSpPr>
              <p:spPr>
                <a:xfrm rot="10800000">
                  <a:off x="3356992" y="7020272"/>
                  <a:ext cx="144016" cy="144016"/>
                </a:xfrm>
                <a:prstGeom prst="ellipse">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2" name="Ellipse 81"/>
                <p:cNvSpPr/>
                <p:nvPr/>
              </p:nvSpPr>
              <p:spPr>
                <a:xfrm rot="10800000">
                  <a:off x="3356992" y="6876256"/>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3" name="Ellipse 82"/>
                <p:cNvSpPr/>
                <p:nvPr/>
              </p:nvSpPr>
              <p:spPr>
                <a:xfrm rot="10800000">
                  <a:off x="3356992" y="1979712"/>
                  <a:ext cx="144016" cy="14401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4" name="Ellipse 83"/>
                <p:cNvSpPr/>
                <p:nvPr/>
              </p:nvSpPr>
              <p:spPr>
                <a:xfrm rot="10800000">
                  <a:off x="3356992" y="1827312"/>
                  <a:ext cx="144016" cy="144016"/>
                </a:xfrm>
                <a:prstGeom prst="ellipse">
                  <a:avLst/>
                </a:prstGeom>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5" name="Ellipse 84"/>
                <p:cNvSpPr/>
                <p:nvPr/>
              </p:nvSpPr>
              <p:spPr>
                <a:xfrm rot="10800000">
                  <a:off x="3356992" y="1691680"/>
                  <a:ext cx="144016" cy="14401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86" name="Ellipse 85"/>
                <p:cNvSpPr/>
                <p:nvPr/>
              </p:nvSpPr>
              <p:spPr>
                <a:xfrm rot="10800000">
                  <a:off x="3356992" y="1547664"/>
                  <a:ext cx="144016" cy="14401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sp>
            <p:nvSpPr>
              <p:cNvPr id="45" name="Ellipse 44"/>
              <p:cNvSpPr/>
              <p:nvPr/>
            </p:nvSpPr>
            <p:spPr>
              <a:xfrm rot="10800000">
                <a:off x="3356992" y="7731968"/>
                <a:ext cx="144016" cy="144016"/>
              </a:xfrm>
              <a:prstGeom prst="ellipse">
                <a:avLst/>
              </a:prstGeom>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46" name="Ellipse 45"/>
              <p:cNvSpPr/>
              <p:nvPr/>
            </p:nvSpPr>
            <p:spPr>
              <a:xfrm rot="10800000">
                <a:off x="3356992" y="7596336"/>
                <a:ext cx="144016" cy="144016"/>
              </a:xfrm>
              <a:prstGeom prst="ellipse">
                <a:avLst/>
              </a:prstGeom>
              <a:solidFill>
                <a:srgbClr val="FFFF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grpSp>
      </p:grpSp>
      <p:sp>
        <p:nvSpPr>
          <p:cNvPr id="12" name="Rechteck 11"/>
          <p:cNvSpPr/>
          <p:nvPr/>
        </p:nvSpPr>
        <p:spPr>
          <a:xfrm>
            <a:off x="7113599" y="1037196"/>
            <a:ext cx="1248139" cy="2496277"/>
          </a:xfrm>
          <a:prstGeom prst="rect">
            <a:avLst/>
          </a:prstGeom>
          <a:solidFill>
            <a:schemeClr val="bg1">
              <a:lumMod val="95000"/>
            </a:schemeClr>
          </a:solidFill>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13" name="Rechteck 12"/>
          <p:cNvSpPr/>
          <p:nvPr/>
        </p:nvSpPr>
        <p:spPr>
          <a:xfrm>
            <a:off x="8457748" y="1037196"/>
            <a:ext cx="1248139" cy="2496277"/>
          </a:xfrm>
          <a:prstGeom prst="rect">
            <a:avLst/>
          </a:prstGeom>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cxnSp>
        <p:nvCxnSpPr>
          <p:cNvPr id="15" name="Gerade Verbindung mit Pfeil 14"/>
          <p:cNvCxnSpPr>
            <a:stCxn id="14" idx="0"/>
            <a:endCxn id="7" idx="2"/>
          </p:cNvCxnSpPr>
          <p:nvPr/>
        </p:nvCxnSpPr>
        <p:spPr>
          <a:xfrm flipH="1" flipV="1">
            <a:off x="2361071" y="3533473"/>
            <a:ext cx="3293193" cy="512888"/>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a:stCxn id="14" idx="0"/>
            <a:endCxn id="8" idx="2"/>
          </p:cNvCxnSpPr>
          <p:nvPr/>
        </p:nvCxnSpPr>
        <p:spPr>
          <a:xfrm flipH="1" flipV="1">
            <a:off x="3705221" y="3533473"/>
            <a:ext cx="1949043" cy="512888"/>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a:stCxn id="14" idx="0"/>
            <a:endCxn id="9" idx="2"/>
          </p:cNvCxnSpPr>
          <p:nvPr/>
        </p:nvCxnSpPr>
        <p:spPr>
          <a:xfrm flipH="1" flipV="1">
            <a:off x="5049370" y="3533473"/>
            <a:ext cx="604894" cy="512888"/>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a:stCxn id="14" idx="0"/>
            <a:endCxn id="10" idx="2"/>
          </p:cNvCxnSpPr>
          <p:nvPr/>
        </p:nvCxnSpPr>
        <p:spPr>
          <a:xfrm flipV="1">
            <a:off x="5654264" y="3533473"/>
            <a:ext cx="739255" cy="512888"/>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Gerade Verbindung mit Pfeil 18"/>
          <p:cNvCxnSpPr>
            <a:stCxn id="14" idx="0"/>
            <a:endCxn id="12" idx="2"/>
          </p:cNvCxnSpPr>
          <p:nvPr/>
        </p:nvCxnSpPr>
        <p:spPr>
          <a:xfrm flipV="1">
            <a:off x="5654264" y="3533473"/>
            <a:ext cx="2083405" cy="512888"/>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a:stCxn id="14" idx="0"/>
            <a:endCxn id="13" idx="2"/>
          </p:cNvCxnSpPr>
          <p:nvPr/>
        </p:nvCxnSpPr>
        <p:spPr>
          <a:xfrm flipV="1">
            <a:off x="5654264" y="3533473"/>
            <a:ext cx="3427554" cy="512888"/>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16" name="Textfeld 615"/>
          <p:cNvSpPr txBox="1"/>
          <p:nvPr/>
        </p:nvSpPr>
        <p:spPr>
          <a:xfrm>
            <a:off x="72000" y="36000"/>
            <a:ext cx="1206506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‘Where’ is the genetic variance – a question of utmost importance for realizing Gain from Selection. </a:t>
            </a:r>
          </a:p>
        </p:txBody>
      </p:sp>
      <p:sp>
        <p:nvSpPr>
          <p:cNvPr id="656" name="Ellipse 655"/>
          <p:cNvSpPr/>
          <p:nvPr/>
        </p:nvSpPr>
        <p:spPr>
          <a:xfrm>
            <a:off x="1384987" y="2251247"/>
            <a:ext cx="204827" cy="204236"/>
          </a:xfrm>
          <a:prstGeom prst="ellipse">
            <a:avLst/>
          </a:prstGeom>
          <a:solidFill>
            <a:srgbClr val="C00000"/>
          </a:solidFill>
          <a:ln w="28575">
            <a:solidFill>
              <a:schemeClr val="tx1"/>
            </a:solidFill>
          </a:ln>
          <a:effectLst>
            <a:outerShdw blurRad="38100" dist="50800" dir="2700000" algn="tl"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8" name="Rechteck 7"/>
          <p:cNvSpPr/>
          <p:nvPr/>
        </p:nvSpPr>
        <p:spPr>
          <a:xfrm>
            <a:off x="9801896" y="1040175"/>
            <a:ext cx="1248139" cy="2496277"/>
          </a:xfrm>
          <a:prstGeom prst="rect">
            <a:avLst/>
          </a:prstGeom>
          <a:solidFill>
            <a:schemeClr val="accent6">
              <a:lumMod val="40000"/>
              <a:lumOff val="60000"/>
            </a:schemeClr>
          </a:solidFill>
          <a:effectLst>
            <a:outerShdw blurRad="50800" dist="38100" dir="2700000" algn="tl" rotWithShape="0">
              <a:prstClr val="black">
                <a:alpha val="40000"/>
              </a:prstClr>
            </a:outerShdw>
            <a:softEdge rad="127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17" name="Textfeld 616"/>
          <p:cNvSpPr txBox="1"/>
          <p:nvPr/>
        </p:nvSpPr>
        <p:spPr>
          <a:xfrm>
            <a:off x="72000" y="5367688"/>
            <a:ext cx="12009148"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Selection Unit &amp; Test Unit: If we select </a:t>
            </a:r>
            <a:r>
              <a:rPr lang="en-GB" dirty="0">
                <a:solidFill>
                  <a:srgbClr val="0000FF"/>
                </a:solidFill>
                <a:latin typeface="Arial"/>
              </a:rPr>
              <a:t>between</a:t>
            </a:r>
            <a:r>
              <a:rPr lang="en-GB" dirty="0">
                <a:solidFill>
                  <a:prstClr val="black"/>
                </a:solidFill>
                <a:latin typeface="Arial"/>
              </a:rPr>
              <a:t> plots or between candidates tested in replicated plots, then the ‘ancestors’ of seed-sown-to-plots ae the Selection Unit (be it an individual, an inbred line, a partial bulk, a narrow population). Test Units (candidates tested in the plots) should be as homogeneous as possible – because this-then will ‘drain’ maximum variance </a:t>
            </a:r>
            <a:r>
              <a:rPr lang="en-GB" dirty="0">
                <a:solidFill>
                  <a:srgbClr val="0000FF"/>
                </a:solidFill>
                <a:latin typeface="Arial"/>
              </a:rPr>
              <a:t>between</a:t>
            </a:r>
            <a:r>
              <a:rPr lang="en-GB" dirty="0">
                <a:solidFill>
                  <a:prstClr val="black"/>
                </a:solidFill>
                <a:latin typeface="Arial"/>
              </a:rPr>
              <a:t> them (more variance between them </a:t>
            </a:r>
            <a:r>
              <a:rPr lang="en-GB" dirty="0">
                <a:solidFill>
                  <a:prstClr val="black"/>
                </a:solidFill>
                <a:latin typeface="Arial"/>
                <a:sym typeface="Wingdings" panose="05000000000000000000" pitchFamily="2" charset="2"/>
              </a:rPr>
              <a:t> </a:t>
            </a:r>
            <a:r>
              <a:rPr lang="en-GB" dirty="0">
                <a:solidFill>
                  <a:prstClr val="black"/>
                </a:solidFill>
                <a:latin typeface="Arial"/>
              </a:rPr>
              <a:t>more gain from selecting). </a:t>
            </a:r>
          </a:p>
        </p:txBody>
      </p:sp>
      <p:sp>
        <p:nvSpPr>
          <p:cNvPr id="3" name="Textfeld 2"/>
          <p:cNvSpPr txBox="1"/>
          <p:nvPr/>
        </p:nvSpPr>
        <p:spPr>
          <a:xfrm>
            <a:off x="11420172" y="4951984"/>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GB" sz="2400" smtClean="0">
                <a:solidFill>
                  <a:prstClr val="black"/>
                </a:solidFill>
                <a:latin typeface="Arial"/>
              </a:rPr>
              <a:pPr algn="ctr" defTabSz="1219170"/>
              <a:t>24</a:t>
            </a:fld>
            <a:endParaRPr lang="en-GB" sz="2400" dirty="0">
              <a:solidFill>
                <a:prstClr val="black"/>
              </a:solidFill>
              <a:latin typeface="Arial"/>
            </a:endParaRPr>
          </a:p>
        </p:txBody>
      </p:sp>
      <p:cxnSp>
        <p:nvCxnSpPr>
          <p:cNvPr id="668" name="Gerade Verbindung mit Pfeil 19"/>
          <p:cNvCxnSpPr>
            <a:endCxn id="618" idx="2"/>
          </p:cNvCxnSpPr>
          <p:nvPr/>
        </p:nvCxnSpPr>
        <p:spPr>
          <a:xfrm flipV="1">
            <a:off x="5654264" y="3536452"/>
            <a:ext cx="4771702" cy="486319"/>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71" name="Gerade Verbindung mit Pfeil 19"/>
          <p:cNvCxnSpPr>
            <a:stCxn id="14" idx="0"/>
            <a:endCxn id="30" idx="2"/>
          </p:cNvCxnSpPr>
          <p:nvPr/>
        </p:nvCxnSpPr>
        <p:spPr>
          <a:xfrm flipH="1" flipV="1">
            <a:off x="1000955" y="3533474"/>
            <a:ext cx="4653309" cy="512887"/>
          </a:xfrm>
          <a:prstGeom prst="straightConnector1">
            <a:avLst/>
          </a:prstGeom>
          <a:ln w="12700">
            <a:solidFill>
              <a:srgbClr val="080808"/>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79" name="Textfeld 13"/>
          <p:cNvSpPr txBox="1"/>
          <p:nvPr/>
        </p:nvSpPr>
        <p:spPr>
          <a:xfrm>
            <a:off x="1753525" y="1136237"/>
            <a:ext cx="9296509"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defTabSz="1219170"/>
            <a:r>
              <a:rPr lang="en-GB" sz="2400" dirty="0">
                <a:solidFill>
                  <a:prstClr val="black"/>
                </a:solidFill>
                <a:latin typeface="Arial" panose="020B0604020202020204" pitchFamily="34" charset="0"/>
                <a:cs typeface="Arial" panose="020B0604020202020204" pitchFamily="34" charset="0"/>
              </a:rPr>
              <a:t>Contrasting, homogeneous candidates</a:t>
            </a:r>
          </a:p>
        </p:txBody>
      </p:sp>
      <p:sp>
        <p:nvSpPr>
          <p:cNvPr id="14" name="Textfeld 13"/>
          <p:cNvSpPr txBox="1"/>
          <p:nvPr/>
        </p:nvSpPr>
        <p:spPr>
          <a:xfrm>
            <a:off x="309706" y="4046361"/>
            <a:ext cx="10689116" cy="461665"/>
          </a:xfrm>
          <a:prstGeom prst="rect">
            <a:avLst/>
          </a:prstGeom>
          <a:solidFill>
            <a:schemeClr val="bg1"/>
          </a:solidFill>
          <a:ln>
            <a:noFill/>
          </a:ln>
          <a:effectLst>
            <a:outerShdw blurRad="63500" sx="101000" sy="101000" algn="ctr" rotWithShape="0">
              <a:prstClr val="black">
                <a:alpha val="40000"/>
              </a:prstClr>
            </a:outerShdw>
          </a:effectLst>
        </p:spPr>
        <p:txBody>
          <a:bodyPr wrap="square" rtlCol="0">
            <a:spAutoFit/>
          </a:bodyPr>
          <a:lstStyle/>
          <a:p>
            <a:pPr algn="ctr" defTabSz="1219170"/>
            <a:r>
              <a:rPr lang="en-GB" sz="2400" dirty="0">
                <a:solidFill>
                  <a:prstClr val="black"/>
                </a:solidFill>
                <a:latin typeface="Arial" panose="020B0604020202020204" pitchFamily="34" charset="0"/>
                <a:cs typeface="Arial" panose="020B0604020202020204" pitchFamily="34" charset="0"/>
              </a:rPr>
              <a:t>See differences (‘variance’) </a:t>
            </a:r>
            <a:r>
              <a:rPr lang="en-GB" sz="2400" dirty="0">
                <a:solidFill>
                  <a:srgbClr val="0000FF"/>
                </a:solidFill>
                <a:latin typeface="Arial" panose="020B0604020202020204" pitchFamily="34" charset="0"/>
                <a:cs typeface="Arial" panose="020B0604020202020204" pitchFamily="34" charset="0"/>
              </a:rPr>
              <a:t>between </a:t>
            </a:r>
            <a:r>
              <a:rPr lang="en-GB" sz="2400" dirty="0">
                <a:solidFill>
                  <a:prstClr val="black"/>
                </a:solidFill>
                <a:latin typeface="Arial" panose="020B0604020202020204" pitchFamily="34" charset="0"/>
                <a:cs typeface="Arial" panose="020B0604020202020204" pitchFamily="34" charset="0"/>
              </a:rPr>
              <a:t>candidates</a:t>
            </a:r>
          </a:p>
        </p:txBody>
      </p:sp>
      <p:cxnSp>
        <p:nvCxnSpPr>
          <p:cNvPr id="22" name="Gerade Verbindung mit Pfeil 21"/>
          <p:cNvCxnSpPr>
            <a:stCxn id="21" idx="0"/>
            <a:endCxn id="655" idx="5"/>
          </p:cNvCxnSpPr>
          <p:nvPr/>
        </p:nvCxnSpPr>
        <p:spPr>
          <a:xfrm flipH="1" flipV="1">
            <a:off x="586891" y="3194264"/>
            <a:ext cx="1580584" cy="1293116"/>
          </a:xfrm>
          <a:prstGeom prst="straightConnector1">
            <a:avLst/>
          </a:prstGeom>
          <a:ln w="28575">
            <a:solidFill>
              <a:schemeClr val="bg1"/>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21" idx="0"/>
            <a:endCxn id="622" idx="5"/>
          </p:cNvCxnSpPr>
          <p:nvPr/>
        </p:nvCxnSpPr>
        <p:spPr>
          <a:xfrm flipH="1" flipV="1">
            <a:off x="1201371" y="3193673"/>
            <a:ext cx="966104" cy="1293707"/>
          </a:xfrm>
          <a:prstGeom prst="straightConnector1">
            <a:avLst/>
          </a:prstGeom>
          <a:ln w="28575">
            <a:solidFill>
              <a:schemeClr val="bg1"/>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a:stCxn id="21" idx="0"/>
            <a:endCxn id="656" idx="4"/>
          </p:cNvCxnSpPr>
          <p:nvPr/>
        </p:nvCxnSpPr>
        <p:spPr>
          <a:xfrm flipH="1" flipV="1">
            <a:off x="1487401" y="2455483"/>
            <a:ext cx="680074" cy="2031897"/>
          </a:xfrm>
          <a:prstGeom prst="straightConnector1">
            <a:avLst/>
          </a:prstGeom>
          <a:ln w="28575">
            <a:solidFill>
              <a:schemeClr val="bg1"/>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22" name="Ellipse 621"/>
          <p:cNvSpPr/>
          <p:nvPr/>
        </p:nvSpPr>
        <p:spPr>
          <a:xfrm>
            <a:off x="1026540" y="3019347"/>
            <a:ext cx="204827" cy="204236"/>
          </a:xfrm>
          <a:prstGeom prst="ellipse">
            <a:avLst/>
          </a:prstGeom>
          <a:solidFill>
            <a:schemeClr val="tx1"/>
          </a:solidFill>
          <a:ln w="28575">
            <a:solidFill>
              <a:schemeClr val="tx1"/>
            </a:solidFill>
          </a:ln>
          <a:effectLst>
            <a:outerShdw blurRad="38100" dist="50800" dir="2700000" algn="tl"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655" name="Ellipse 654"/>
          <p:cNvSpPr/>
          <p:nvPr/>
        </p:nvSpPr>
        <p:spPr>
          <a:xfrm>
            <a:off x="412060" y="3019938"/>
            <a:ext cx="204827" cy="204236"/>
          </a:xfrm>
          <a:prstGeom prst="ellipse">
            <a:avLst/>
          </a:prstGeom>
          <a:solidFill>
            <a:srgbClr val="006600"/>
          </a:solidFill>
          <a:ln w="28575">
            <a:solidFill>
              <a:schemeClr val="tx1"/>
            </a:solidFill>
          </a:ln>
          <a:effectLst>
            <a:outerShdw blurRad="38100" dist="50800" dir="2700000" algn="tl"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dirty="0">
              <a:solidFill>
                <a:prstClr val="white"/>
              </a:solidFill>
              <a:latin typeface="Arial"/>
            </a:endParaRPr>
          </a:p>
        </p:txBody>
      </p:sp>
      <p:sp>
        <p:nvSpPr>
          <p:cNvPr id="21" name="Textfeld 20"/>
          <p:cNvSpPr txBox="1"/>
          <p:nvPr/>
        </p:nvSpPr>
        <p:spPr>
          <a:xfrm>
            <a:off x="210724" y="4487380"/>
            <a:ext cx="3913502" cy="830997"/>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p>
            <a:pPr algn="ctr" defTabSz="1219170"/>
            <a:r>
              <a:rPr lang="en-GB" sz="2400" dirty="0">
                <a:solidFill>
                  <a:prstClr val="black"/>
                </a:solidFill>
                <a:latin typeface="Arial" panose="020B0604020202020204" pitchFamily="34" charset="0"/>
                <a:cs typeface="Arial" panose="020B0604020202020204" pitchFamily="34" charset="0"/>
              </a:rPr>
              <a:t>See variance </a:t>
            </a:r>
            <a:r>
              <a:rPr lang="en-GB" sz="2400" dirty="0">
                <a:solidFill>
                  <a:srgbClr val="0000FF"/>
                </a:solidFill>
                <a:latin typeface="Arial" panose="020B0604020202020204" pitchFamily="34" charset="0"/>
                <a:cs typeface="Arial" panose="020B0604020202020204" pitchFamily="34" charset="0"/>
              </a:rPr>
              <a:t>within a heterogeneous </a:t>
            </a:r>
            <a:r>
              <a:rPr lang="en-GB" sz="2400" dirty="0">
                <a:solidFill>
                  <a:prstClr val="black"/>
                </a:solidFill>
                <a:latin typeface="Arial" panose="020B0604020202020204" pitchFamily="34" charset="0"/>
                <a:cs typeface="Arial" panose="020B0604020202020204" pitchFamily="34" charset="0"/>
              </a:rPr>
              <a:t>candidate</a:t>
            </a:r>
          </a:p>
        </p:txBody>
      </p:sp>
      <p:sp>
        <p:nvSpPr>
          <p:cNvPr id="620" name="Right Triangle 61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68889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pieren 20"/>
          <p:cNvGrpSpPr/>
          <p:nvPr/>
        </p:nvGrpSpPr>
        <p:grpSpPr>
          <a:xfrm>
            <a:off x="72001" y="762177"/>
            <a:ext cx="7244140" cy="5333011"/>
            <a:chOff x="72000" y="728311"/>
            <a:chExt cx="5415105" cy="3999758"/>
          </a:xfrm>
        </p:grpSpPr>
        <p:sp>
          <p:nvSpPr>
            <p:cNvPr id="2" name="Rechteck 1"/>
            <p:cNvSpPr/>
            <p:nvPr/>
          </p:nvSpPr>
          <p:spPr>
            <a:xfrm>
              <a:off x="72000" y="728311"/>
              <a:ext cx="5415105" cy="368688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aphicFrame>
          <p:nvGraphicFramePr>
            <p:cNvPr id="4" name="Chart 482">
              <a:extLst>
                <a:ext uri="{FF2B5EF4-FFF2-40B4-BE49-F238E27FC236}">
                  <a16:creationId xmlns:a16="http://schemas.microsoft.com/office/drawing/2014/main" id="{5AB55DD3-B3B4-4BB2-9069-FB3617EFDD1D}"/>
                </a:ext>
              </a:extLst>
            </p:cNvPr>
            <p:cNvGraphicFramePr/>
            <p:nvPr/>
          </p:nvGraphicFramePr>
          <p:xfrm>
            <a:off x="431376" y="1991764"/>
            <a:ext cx="4752528" cy="2736305"/>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98">
              <a:extLst>
                <a:ext uri="{FF2B5EF4-FFF2-40B4-BE49-F238E27FC236}">
                  <a16:creationId xmlns:a16="http://schemas.microsoft.com/office/drawing/2014/main" id="{A88A9340-87E7-4F7F-9DCE-5D3B314C0B80}"/>
                </a:ext>
              </a:extLst>
            </p:cNvPr>
            <p:cNvGrpSpPr/>
            <p:nvPr/>
          </p:nvGrpSpPr>
          <p:grpSpPr>
            <a:xfrm rot="4158308">
              <a:off x="4212099" y="1572195"/>
              <a:ext cx="1093211" cy="1397738"/>
              <a:chOff x="4300015" y="398506"/>
              <a:chExt cx="1093211" cy="1397738"/>
            </a:xfrm>
          </p:grpSpPr>
          <p:sp>
            <p:nvSpPr>
              <p:cNvPr id="6" name="Flowchart: Extract 10">
                <a:extLst>
                  <a:ext uri="{FF2B5EF4-FFF2-40B4-BE49-F238E27FC236}">
                    <a16:creationId xmlns:a16="http://schemas.microsoft.com/office/drawing/2014/main" id="{915BEBCE-23D5-4671-B796-A47448E252F2}"/>
                  </a:ext>
                </a:extLst>
              </p:cNvPr>
              <p:cNvSpPr/>
              <p:nvPr/>
            </p:nvSpPr>
            <p:spPr>
              <a:xfrm rot="8332086">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chemeClr val="accent1">
                  <a:lumMod val="60000"/>
                  <a:lumOff val="40000"/>
                </a:schemeClr>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133" dirty="0">
                  <a:solidFill>
                    <a:prstClr val="white"/>
                  </a:solidFill>
                  <a:latin typeface="Arial"/>
                </a:endParaRPr>
              </a:p>
            </p:txBody>
          </p:sp>
          <p:sp>
            <p:nvSpPr>
              <p:cNvPr id="7" name="TextBox 500">
                <a:extLst>
                  <a:ext uri="{FF2B5EF4-FFF2-40B4-BE49-F238E27FC236}">
                    <a16:creationId xmlns:a16="http://schemas.microsoft.com/office/drawing/2014/main" id="{88AA7B35-D333-40D2-93B9-45013EF02836}"/>
                  </a:ext>
                </a:extLst>
              </p:cNvPr>
              <p:cNvSpPr txBox="1"/>
              <p:nvPr/>
            </p:nvSpPr>
            <p:spPr>
              <a:xfrm rot="17441692">
                <a:off x="4213462" y="699056"/>
                <a:ext cx="1024002" cy="553998"/>
              </a:xfrm>
              <a:prstGeom prst="rect">
                <a:avLst/>
              </a:prstGeom>
              <a:noFill/>
              <a:ln>
                <a:noFill/>
              </a:ln>
            </p:spPr>
            <p:txBody>
              <a:bodyPr wrap="square" lIns="0" tIns="0" rIns="0" bIns="0" rtlCol="0">
                <a:spAutoFit/>
              </a:bodyPr>
              <a:lstStyle/>
              <a:p>
                <a:pPr algn="ctr" defTabSz="1219170"/>
                <a:r>
                  <a:rPr lang="en-US" altLang="ko-KR" sz="2400" dirty="0">
                    <a:solidFill>
                      <a:prstClr val="black"/>
                    </a:solidFill>
                    <a:latin typeface="Arial"/>
                  </a:rPr>
                  <a:t>Variance ‘within’ </a:t>
                </a:r>
              </a:p>
            </p:txBody>
          </p:sp>
        </p:grpSp>
        <p:grpSp>
          <p:nvGrpSpPr>
            <p:cNvPr id="8" name="Group 495">
              <a:extLst>
                <a:ext uri="{FF2B5EF4-FFF2-40B4-BE49-F238E27FC236}">
                  <a16:creationId xmlns:a16="http://schemas.microsoft.com/office/drawing/2014/main" id="{46650E84-C092-4C6C-8838-E089F56E7ED6}"/>
                </a:ext>
              </a:extLst>
            </p:cNvPr>
            <p:cNvGrpSpPr/>
            <p:nvPr/>
          </p:nvGrpSpPr>
          <p:grpSpPr>
            <a:xfrm rot="5938778">
              <a:off x="1995183" y="1187755"/>
              <a:ext cx="1397738" cy="1093211"/>
              <a:chOff x="4143986" y="526934"/>
              <a:chExt cx="1397738" cy="1093211"/>
            </a:xfrm>
            <a:solidFill>
              <a:srgbClr val="FFC000"/>
            </a:solidFill>
            <a:effectLst>
              <a:outerShdw blurRad="50800" dist="38100" dir="2700000" algn="tl" rotWithShape="0">
                <a:prstClr val="black">
                  <a:alpha val="40000"/>
                </a:prstClr>
              </a:outerShdw>
            </a:effectLst>
          </p:grpSpPr>
          <p:sp>
            <p:nvSpPr>
              <p:cNvPr id="9" name="Flowchart: Extract 10">
                <a:extLst>
                  <a:ext uri="{FF2B5EF4-FFF2-40B4-BE49-F238E27FC236}">
                    <a16:creationId xmlns:a16="http://schemas.microsoft.com/office/drawing/2014/main" id="{255168A2-FDE4-4DE2-9FE2-AD4B4C2B62A6}"/>
                  </a:ext>
                </a:extLst>
              </p:cNvPr>
              <p:cNvSpPr/>
              <p:nvPr/>
            </p:nvSpPr>
            <p:spPr>
              <a:xfrm rot="5400000">
                <a:off x="4296249" y="374671"/>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133" dirty="0">
                  <a:solidFill>
                    <a:prstClr val="white"/>
                  </a:solidFill>
                  <a:latin typeface="Arial"/>
                </a:endParaRPr>
              </a:p>
            </p:txBody>
          </p:sp>
          <p:sp>
            <p:nvSpPr>
              <p:cNvPr id="10" name="TextBox 497">
                <a:extLst>
                  <a:ext uri="{FF2B5EF4-FFF2-40B4-BE49-F238E27FC236}">
                    <a16:creationId xmlns:a16="http://schemas.microsoft.com/office/drawing/2014/main" id="{6E45D400-7881-46C4-A684-236741E95889}"/>
                  </a:ext>
                </a:extLst>
              </p:cNvPr>
              <p:cNvSpPr txBox="1"/>
              <p:nvPr/>
            </p:nvSpPr>
            <p:spPr>
              <a:xfrm rot="17441692">
                <a:off x="4243547" y="797769"/>
                <a:ext cx="872114" cy="553998"/>
              </a:xfrm>
              <a:prstGeom prst="rect">
                <a:avLst/>
              </a:prstGeom>
              <a:grpFill/>
              <a:ln w="12700">
                <a:noFill/>
              </a:ln>
            </p:spPr>
            <p:txBody>
              <a:bodyPr wrap="square" lIns="0" tIns="0" rIns="0" bIns="0" rtlCol="0">
                <a:spAutoFit/>
              </a:bodyPr>
              <a:lstStyle/>
              <a:p>
                <a:pPr algn="ctr" defTabSz="1219170"/>
                <a:r>
                  <a:rPr lang="en-US" altLang="ko-KR" sz="2400" i="1" dirty="0" err="1">
                    <a:solidFill>
                      <a:prstClr val="white">
                        <a:lumMod val="50000"/>
                      </a:prstClr>
                    </a:solidFill>
                    <a:latin typeface="Arial"/>
                  </a:rPr>
                  <a:t>Epige-netics</a:t>
                </a:r>
                <a:r>
                  <a:rPr lang="en-US" altLang="ko-KR" sz="2400" i="1" dirty="0">
                    <a:solidFill>
                      <a:prstClr val="white">
                        <a:lumMod val="50000"/>
                      </a:prstClr>
                    </a:solidFill>
                    <a:latin typeface="Arial"/>
                  </a:rPr>
                  <a:t>?</a:t>
                </a:r>
              </a:p>
            </p:txBody>
          </p:sp>
        </p:grpSp>
        <p:grpSp>
          <p:nvGrpSpPr>
            <p:cNvPr id="11" name="Group 495">
              <a:extLst>
                <a:ext uri="{FF2B5EF4-FFF2-40B4-BE49-F238E27FC236}">
                  <a16:creationId xmlns:a16="http://schemas.microsoft.com/office/drawing/2014/main" id="{46650E84-C092-4C6C-8838-E089F56E7ED6}"/>
                </a:ext>
              </a:extLst>
            </p:cNvPr>
            <p:cNvGrpSpPr/>
            <p:nvPr/>
          </p:nvGrpSpPr>
          <p:grpSpPr>
            <a:xfrm rot="4419452">
              <a:off x="1086335" y="1324915"/>
              <a:ext cx="1397738" cy="1093211"/>
              <a:chOff x="4147752" y="550769"/>
              <a:chExt cx="1397738" cy="1093211"/>
            </a:xfrm>
            <a:effectLst>
              <a:outerShdw blurRad="50800" dist="38100" dir="2700000" algn="tl" rotWithShape="0">
                <a:prstClr val="black">
                  <a:alpha val="40000"/>
                </a:prstClr>
              </a:outerShdw>
            </a:effectLst>
          </p:grpSpPr>
          <p:sp>
            <p:nvSpPr>
              <p:cNvPr id="12" name="Flowchart: Extract 10">
                <a:extLst>
                  <a:ext uri="{FF2B5EF4-FFF2-40B4-BE49-F238E27FC236}">
                    <a16:creationId xmlns:a16="http://schemas.microsoft.com/office/drawing/2014/main" id="{255168A2-FDE4-4DE2-9FE2-AD4B4C2B62A6}"/>
                  </a:ext>
                </a:extLst>
              </p:cNvPr>
              <p:cNvSpPr/>
              <p:nvPr/>
            </p:nvSpPr>
            <p:spPr>
              <a:xfrm rot="5400000">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133" dirty="0">
                  <a:solidFill>
                    <a:prstClr val="white"/>
                  </a:solidFill>
                  <a:latin typeface="Arial"/>
                </a:endParaRPr>
              </a:p>
            </p:txBody>
          </p:sp>
          <p:sp>
            <p:nvSpPr>
              <p:cNvPr id="13" name="TextBox 497">
                <a:extLst>
                  <a:ext uri="{FF2B5EF4-FFF2-40B4-BE49-F238E27FC236}">
                    <a16:creationId xmlns:a16="http://schemas.microsoft.com/office/drawing/2014/main" id="{6E45D400-7881-46C4-A684-236741E95889}"/>
                  </a:ext>
                </a:extLst>
              </p:cNvPr>
              <p:cNvSpPr txBox="1"/>
              <p:nvPr/>
            </p:nvSpPr>
            <p:spPr>
              <a:xfrm rot="17441692">
                <a:off x="4156634" y="826805"/>
                <a:ext cx="1024002" cy="553998"/>
              </a:xfrm>
              <a:prstGeom prst="rect">
                <a:avLst/>
              </a:prstGeom>
              <a:noFill/>
              <a:ln w="12700">
                <a:noFill/>
              </a:ln>
            </p:spPr>
            <p:txBody>
              <a:bodyPr wrap="square" lIns="0" tIns="0" rIns="0" bIns="0" rtlCol="0">
                <a:spAutoFit/>
              </a:bodyPr>
              <a:lstStyle/>
              <a:p>
                <a:pPr algn="ctr" defTabSz="1219170"/>
                <a:r>
                  <a:rPr lang="en-US" altLang="ko-KR" sz="2400" dirty="0">
                    <a:solidFill>
                      <a:srgbClr val="0000FF"/>
                    </a:solidFill>
                    <a:latin typeface="Arial"/>
                  </a:rPr>
                  <a:t>Hetero-</a:t>
                </a:r>
                <a:r>
                  <a:rPr lang="en-US" altLang="ko-KR" sz="2400" dirty="0" err="1">
                    <a:solidFill>
                      <a:srgbClr val="0000FF"/>
                    </a:solidFill>
                    <a:latin typeface="Arial"/>
                  </a:rPr>
                  <a:t>zygosity</a:t>
                </a:r>
                <a:endParaRPr lang="en-US" altLang="ko-KR" sz="2400" dirty="0">
                  <a:solidFill>
                    <a:srgbClr val="0000FF"/>
                  </a:solidFill>
                  <a:latin typeface="Arial"/>
                </a:endParaRPr>
              </a:p>
            </p:txBody>
          </p:sp>
        </p:grpSp>
        <p:grpSp>
          <p:nvGrpSpPr>
            <p:cNvPr id="14" name="Group 495">
              <a:extLst>
                <a:ext uri="{FF2B5EF4-FFF2-40B4-BE49-F238E27FC236}">
                  <a16:creationId xmlns:a16="http://schemas.microsoft.com/office/drawing/2014/main" id="{46650E84-C092-4C6C-8838-E089F56E7ED6}"/>
                </a:ext>
              </a:extLst>
            </p:cNvPr>
            <p:cNvGrpSpPr/>
            <p:nvPr/>
          </p:nvGrpSpPr>
          <p:grpSpPr>
            <a:xfrm rot="4158308">
              <a:off x="99652" y="1692979"/>
              <a:ext cx="1397738" cy="1093211"/>
              <a:chOff x="4147752" y="550769"/>
              <a:chExt cx="1397738" cy="1093211"/>
            </a:xfrm>
            <a:effectLst>
              <a:outerShdw blurRad="50800" dist="38100" dir="2700000" algn="tl" rotWithShape="0">
                <a:prstClr val="black">
                  <a:alpha val="40000"/>
                </a:prstClr>
              </a:outerShdw>
            </a:effectLst>
          </p:grpSpPr>
          <p:sp>
            <p:nvSpPr>
              <p:cNvPr id="15" name="Flowchart: Extract 10">
                <a:extLst>
                  <a:ext uri="{FF2B5EF4-FFF2-40B4-BE49-F238E27FC236}">
                    <a16:creationId xmlns:a16="http://schemas.microsoft.com/office/drawing/2014/main" id="{255168A2-FDE4-4DE2-9FE2-AD4B4C2B62A6}"/>
                  </a:ext>
                </a:extLst>
              </p:cNvPr>
              <p:cNvSpPr/>
              <p:nvPr/>
            </p:nvSpPr>
            <p:spPr>
              <a:xfrm rot="5400000">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rgbClr val="99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133" dirty="0">
                  <a:solidFill>
                    <a:prstClr val="white"/>
                  </a:solidFill>
                  <a:latin typeface="Arial"/>
                </a:endParaRPr>
              </a:p>
            </p:txBody>
          </p:sp>
          <p:sp>
            <p:nvSpPr>
              <p:cNvPr id="16" name="TextBox 497">
                <a:extLst>
                  <a:ext uri="{FF2B5EF4-FFF2-40B4-BE49-F238E27FC236}">
                    <a16:creationId xmlns:a16="http://schemas.microsoft.com/office/drawing/2014/main" id="{6E45D400-7881-46C4-A684-236741E95889}"/>
                  </a:ext>
                </a:extLst>
              </p:cNvPr>
              <p:cNvSpPr txBox="1"/>
              <p:nvPr/>
            </p:nvSpPr>
            <p:spPr>
              <a:xfrm rot="17441692">
                <a:off x="4185426" y="837681"/>
                <a:ext cx="1024002" cy="553998"/>
              </a:xfrm>
              <a:prstGeom prst="rect">
                <a:avLst/>
              </a:prstGeom>
              <a:noFill/>
              <a:ln w="12700">
                <a:noFill/>
              </a:ln>
            </p:spPr>
            <p:txBody>
              <a:bodyPr wrap="square" lIns="0" tIns="0" rIns="0" bIns="0" rtlCol="0">
                <a:spAutoFit/>
              </a:bodyPr>
              <a:lstStyle/>
              <a:p>
                <a:pPr algn="ctr" defTabSz="1219170"/>
                <a:r>
                  <a:rPr lang="en-US" altLang="ko-KR" sz="2400" dirty="0">
                    <a:solidFill>
                      <a:prstClr val="white"/>
                    </a:solidFill>
                    <a:effectLst>
                      <a:outerShdw blurRad="38100" dist="38100" dir="2700000" algn="tl">
                        <a:srgbClr val="000000">
                          <a:alpha val="43137"/>
                        </a:srgbClr>
                      </a:outerShdw>
                    </a:effectLst>
                    <a:latin typeface="Arial"/>
                  </a:rPr>
                  <a:t>Variance ‘between’</a:t>
                </a:r>
              </a:p>
            </p:txBody>
          </p:sp>
        </p:grpSp>
      </p:grpSp>
      <p:sp>
        <p:nvSpPr>
          <p:cNvPr id="17" name="Textfeld 16"/>
          <p:cNvSpPr txBox="1"/>
          <p:nvPr/>
        </p:nvSpPr>
        <p:spPr>
          <a:xfrm>
            <a:off x="72001" y="36000"/>
            <a:ext cx="1203253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‘Where’ is the genetic variance – a question of utmost importance for realizing </a:t>
            </a:r>
            <a:br>
              <a:rPr lang="en-GB" sz="2400" dirty="0">
                <a:solidFill>
                  <a:prstClr val="black"/>
                </a:solidFill>
                <a:latin typeface="Arial"/>
              </a:rPr>
            </a:br>
            <a:r>
              <a:rPr lang="en-GB" sz="2400" dirty="0">
                <a:solidFill>
                  <a:prstClr val="black"/>
                </a:solidFill>
                <a:latin typeface="Arial"/>
              </a:rPr>
              <a:t>Gain from Selection. </a:t>
            </a:r>
          </a:p>
        </p:txBody>
      </p:sp>
      <p:sp>
        <p:nvSpPr>
          <p:cNvPr id="19" name="Textfeld 18"/>
          <p:cNvSpPr txBox="1"/>
          <p:nvPr/>
        </p:nvSpPr>
        <p:spPr>
          <a:xfrm>
            <a:off x="7424973" y="2259227"/>
            <a:ext cx="4677160"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The genetic variance is – in simple cases – a fixed quantum (just like ... The First Law of Thermodynamics, the energy conservation) </a:t>
            </a:r>
          </a:p>
          <a:p>
            <a:pPr defTabSz="1219170"/>
            <a:r>
              <a:rPr lang="de-DE" dirty="0">
                <a:solidFill>
                  <a:prstClr val="black"/>
                </a:solidFill>
                <a:latin typeface="Arial"/>
              </a:rPr>
              <a:t>…</a:t>
            </a:r>
            <a:endParaRPr lang="en-GB" dirty="0">
              <a:solidFill>
                <a:prstClr val="black"/>
              </a:solidFill>
              <a:latin typeface="Arial"/>
            </a:endParaRPr>
          </a:p>
          <a:p>
            <a:pPr defTabSz="1219170"/>
            <a:r>
              <a:rPr lang="en-GB" dirty="0">
                <a:solidFill>
                  <a:prstClr val="black"/>
                </a:solidFill>
                <a:latin typeface="Arial"/>
              </a:rPr>
              <a:t>which is always there – somewhere. </a:t>
            </a:r>
          </a:p>
          <a:p>
            <a:pPr defTabSz="1219170"/>
            <a:endParaRPr lang="en-GB" dirty="0">
              <a:solidFill>
                <a:prstClr val="black"/>
              </a:solidFill>
              <a:latin typeface="Arial"/>
            </a:endParaRPr>
          </a:p>
          <a:p>
            <a:pPr defTabSz="1219170"/>
            <a:r>
              <a:rPr lang="en-GB" dirty="0">
                <a:solidFill>
                  <a:prstClr val="black"/>
                </a:solidFill>
                <a:latin typeface="Arial"/>
              </a:rPr>
              <a:t>Variance (no-Selection-Mutation-Drift-Migration) does not disappear. Yet! For Breeding = for Selection, we need to get things right so that as much as possible the variance occurs </a:t>
            </a:r>
            <a:r>
              <a:rPr lang="en-GB" b="1" cap="small" dirty="0">
                <a:solidFill>
                  <a:srgbClr val="0000FF"/>
                </a:solidFill>
                <a:effectLst>
                  <a:outerShdw blurRad="38100" dist="38100" dir="2700000" algn="tl">
                    <a:srgbClr val="000000">
                      <a:alpha val="43137"/>
                    </a:srgbClr>
                  </a:outerShdw>
                </a:effectLst>
                <a:latin typeface="Arial"/>
              </a:rPr>
              <a:t> between</a:t>
            </a:r>
            <a:r>
              <a:rPr lang="en-GB" dirty="0">
                <a:solidFill>
                  <a:prstClr val="black"/>
                </a:solidFill>
                <a:latin typeface="Arial"/>
              </a:rPr>
              <a:t> the Selection Units.</a:t>
            </a:r>
          </a:p>
        </p:txBody>
      </p:sp>
      <p:sp>
        <p:nvSpPr>
          <p:cNvPr id="20" name="Textfeld 19"/>
          <p:cNvSpPr txBox="1"/>
          <p:nvPr/>
        </p:nvSpPr>
        <p:spPr>
          <a:xfrm>
            <a:off x="72001" y="6060621"/>
            <a:ext cx="120325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prstClr val="black"/>
                </a:solidFill>
                <a:latin typeface="Arial"/>
              </a:rPr>
              <a:t>Heterozygosity of our candidates (Selection Units) is a source of variance, a potency of future Variance from Segregation. What about the unconventional sources of genetic variance (epigenetics)?  </a:t>
            </a:r>
          </a:p>
        </p:txBody>
      </p:sp>
      <p:sp>
        <p:nvSpPr>
          <p:cNvPr id="3" name="Textfeld 2"/>
          <p:cNvSpPr txBox="1"/>
          <p:nvPr/>
        </p:nvSpPr>
        <p:spPr>
          <a:xfrm>
            <a:off x="11472702" y="6398987"/>
            <a:ext cx="716893" cy="461665"/>
          </a:xfrm>
          <a:prstGeom prst="rect">
            <a:avLst/>
          </a:prstGeom>
          <a:noFill/>
        </p:spPr>
        <p:txBody>
          <a:bodyPr wrap="square" rtlCol="0">
            <a:spAutoFit/>
          </a:bodyPr>
          <a:lstStyle/>
          <a:p>
            <a:pPr defTabSz="1219170"/>
            <a:fld id="{5B255CE3-06F4-4E80-85AD-A0878CDD5C50}" type="slidenum">
              <a:rPr lang="en-US" sz="2400">
                <a:solidFill>
                  <a:prstClr val="black"/>
                </a:solidFill>
                <a:latin typeface="Arial"/>
              </a:rPr>
              <a:pPr defTabSz="1219170"/>
              <a:t>25</a:t>
            </a:fld>
            <a:endParaRPr lang="en-US" sz="2400" dirty="0">
              <a:solidFill>
                <a:prstClr val="black"/>
              </a:solidFill>
              <a:latin typeface="Arial"/>
            </a:endParaRPr>
          </a:p>
        </p:txBody>
      </p:sp>
      <p:sp>
        <p:nvSpPr>
          <p:cNvPr id="22" name="Textfeld 2"/>
          <p:cNvSpPr txBox="1"/>
          <p:nvPr/>
        </p:nvSpPr>
        <p:spPr>
          <a:xfrm>
            <a:off x="11387641" y="6353357"/>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25</a:t>
            </a:fld>
            <a:endParaRPr lang="en-US" sz="2400" dirty="0">
              <a:solidFill>
                <a:prstClr val="black"/>
              </a:solidFill>
              <a:latin typeface="Arial"/>
            </a:endParaRPr>
          </a:p>
        </p:txBody>
      </p:sp>
      <p:sp>
        <p:nvSpPr>
          <p:cNvPr id="23" name="Right Triangle 22"/>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493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pieren 20"/>
          <p:cNvGrpSpPr/>
          <p:nvPr/>
        </p:nvGrpSpPr>
        <p:grpSpPr>
          <a:xfrm>
            <a:off x="96001" y="715047"/>
            <a:ext cx="7220140" cy="5333011"/>
            <a:chOff x="72000" y="728311"/>
            <a:chExt cx="5415105" cy="3999758"/>
          </a:xfrm>
        </p:grpSpPr>
        <p:sp>
          <p:nvSpPr>
            <p:cNvPr id="2" name="Rechteck 1"/>
            <p:cNvSpPr/>
            <p:nvPr/>
          </p:nvSpPr>
          <p:spPr>
            <a:xfrm>
              <a:off x="72000" y="728311"/>
              <a:ext cx="5415105" cy="368688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aphicFrame>
          <p:nvGraphicFramePr>
            <p:cNvPr id="4" name="Chart 482">
              <a:extLst>
                <a:ext uri="{FF2B5EF4-FFF2-40B4-BE49-F238E27FC236}">
                  <a16:creationId xmlns:a16="http://schemas.microsoft.com/office/drawing/2014/main" id="{5AB55DD3-B3B4-4BB2-9069-FB3617EFDD1D}"/>
                </a:ext>
              </a:extLst>
            </p:cNvPr>
            <p:cNvGraphicFramePr/>
            <p:nvPr/>
          </p:nvGraphicFramePr>
          <p:xfrm>
            <a:off x="431376" y="1991764"/>
            <a:ext cx="4752528" cy="2736305"/>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98">
              <a:extLst>
                <a:ext uri="{FF2B5EF4-FFF2-40B4-BE49-F238E27FC236}">
                  <a16:creationId xmlns:a16="http://schemas.microsoft.com/office/drawing/2014/main" id="{A88A9340-87E7-4F7F-9DCE-5D3B314C0B80}"/>
                </a:ext>
              </a:extLst>
            </p:cNvPr>
            <p:cNvGrpSpPr/>
            <p:nvPr/>
          </p:nvGrpSpPr>
          <p:grpSpPr>
            <a:xfrm rot="4158308">
              <a:off x="4212099" y="1572195"/>
              <a:ext cx="1093211" cy="1397738"/>
              <a:chOff x="4300015" y="398506"/>
              <a:chExt cx="1093211" cy="1397738"/>
            </a:xfrm>
          </p:grpSpPr>
          <p:sp>
            <p:nvSpPr>
              <p:cNvPr id="6" name="Flowchart: Extract 10">
                <a:extLst>
                  <a:ext uri="{FF2B5EF4-FFF2-40B4-BE49-F238E27FC236}">
                    <a16:creationId xmlns:a16="http://schemas.microsoft.com/office/drawing/2014/main" id="{915BEBCE-23D5-4671-B796-A47448E252F2}"/>
                  </a:ext>
                </a:extLst>
              </p:cNvPr>
              <p:cNvSpPr/>
              <p:nvPr/>
            </p:nvSpPr>
            <p:spPr>
              <a:xfrm rot="8332086">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rgbClr val="990000"/>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133">
                  <a:solidFill>
                    <a:prstClr val="white"/>
                  </a:solidFill>
                  <a:latin typeface="Arial"/>
                </a:endParaRPr>
              </a:p>
            </p:txBody>
          </p:sp>
          <p:sp>
            <p:nvSpPr>
              <p:cNvPr id="7" name="TextBox 500">
                <a:extLst>
                  <a:ext uri="{FF2B5EF4-FFF2-40B4-BE49-F238E27FC236}">
                    <a16:creationId xmlns:a16="http://schemas.microsoft.com/office/drawing/2014/main" id="{88AA7B35-D333-40D2-93B9-45013EF02836}"/>
                  </a:ext>
                </a:extLst>
              </p:cNvPr>
              <p:cNvSpPr txBox="1"/>
              <p:nvPr/>
            </p:nvSpPr>
            <p:spPr>
              <a:xfrm rot="17441692">
                <a:off x="4213463" y="699057"/>
                <a:ext cx="1024002" cy="553998"/>
              </a:xfrm>
              <a:prstGeom prst="rect">
                <a:avLst/>
              </a:prstGeom>
              <a:noFill/>
              <a:ln>
                <a:noFill/>
              </a:ln>
            </p:spPr>
            <p:txBody>
              <a:bodyPr wrap="square" lIns="0" tIns="0" rIns="0" bIns="0" rtlCol="0">
                <a:spAutoFit/>
              </a:bodyPr>
              <a:lstStyle/>
              <a:p>
                <a:pPr algn="ctr" defTabSz="1219170"/>
                <a:r>
                  <a:rPr lang="en-GB" altLang="ko-KR" sz="2400">
                    <a:solidFill>
                      <a:prstClr val="white"/>
                    </a:solidFill>
                    <a:effectLst>
                      <a:outerShdw blurRad="38100" dist="38100" dir="2700000" algn="tl">
                        <a:srgbClr val="000000">
                          <a:alpha val="43137"/>
                        </a:srgbClr>
                      </a:outerShdw>
                    </a:effectLst>
                    <a:latin typeface="Arial"/>
                  </a:rPr>
                  <a:t>Variance ‘between’ </a:t>
                </a:r>
              </a:p>
            </p:txBody>
          </p:sp>
        </p:grpSp>
        <p:grpSp>
          <p:nvGrpSpPr>
            <p:cNvPr id="8" name="Group 495">
              <a:extLst>
                <a:ext uri="{FF2B5EF4-FFF2-40B4-BE49-F238E27FC236}">
                  <a16:creationId xmlns:a16="http://schemas.microsoft.com/office/drawing/2014/main" id="{46650E84-C092-4C6C-8838-E089F56E7ED6}"/>
                </a:ext>
              </a:extLst>
            </p:cNvPr>
            <p:cNvGrpSpPr/>
            <p:nvPr/>
          </p:nvGrpSpPr>
          <p:grpSpPr>
            <a:xfrm rot="5938778">
              <a:off x="1995183" y="1187755"/>
              <a:ext cx="1397738" cy="1093211"/>
              <a:chOff x="4143986" y="526934"/>
              <a:chExt cx="1397738" cy="1093211"/>
            </a:xfrm>
            <a:solidFill>
              <a:srgbClr val="FFC000"/>
            </a:solidFill>
            <a:effectLst>
              <a:outerShdw blurRad="50800" dist="38100" dir="2700000" algn="tl" rotWithShape="0">
                <a:prstClr val="black">
                  <a:alpha val="40000"/>
                </a:prstClr>
              </a:outerShdw>
            </a:effectLst>
          </p:grpSpPr>
          <p:sp>
            <p:nvSpPr>
              <p:cNvPr id="9" name="Flowchart: Extract 10">
                <a:extLst>
                  <a:ext uri="{FF2B5EF4-FFF2-40B4-BE49-F238E27FC236}">
                    <a16:creationId xmlns:a16="http://schemas.microsoft.com/office/drawing/2014/main" id="{255168A2-FDE4-4DE2-9FE2-AD4B4C2B62A6}"/>
                  </a:ext>
                </a:extLst>
              </p:cNvPr>
              <p:cNvSpPr/>
              <p:nvPr/>
            </p:nvSpPr>
            <p:spPr>
              <a:xfrm rot="5400000">
                <a:off x="4296249" y="374671"/>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133">
                  <a:solidFill>
                    <a:prstClr val="white"/>
                  </a:solidFill>
                  <a:latin typeface="Arial"/>
                </a:endParaRPr>
              </a:p>
            </p:txBody>
          </p:sp>
          <p:sp>
            <p:nvSpPr>
              <p:cNvPr id="10" name="TextBox 497">
                <a:extLst>
                  <a:ext uri="{FF2B5EF4-FFF2-40B4-BE49-F238E27FC236}">
                    <a16:creationId xmlns:a16="http://schemas.microsoft.com/office/drawing/2014/main" id="{6E45D400-7881-46C4-A684-236741E95889}"/>
                  </a:ext>
                </a:extLst>
              </p:cNvPr>
              <p:cNvSpPr txBox="1"/>
              <p:nvPr/>
            </p:nvSpPr>
            <p:spPr>
              <a:xfrm rot="17441692">
                <a:off x="4242183" y="789137"/>
                <a:ext cx="872114" cy="553998"/>
              </a:xfrm>
              <a:prstGeom prst="rect">
                <a:avLst/>
              </a:prstGeom>
              <a:grpFill/>
              <a:ln w="12700">
                <a:noFill/>
              </a:ln>
            </p:spPr>
            <p:txBody>
              <a:bodyPr wrap="square" lIns="0" tIns="0" rIns="0" bIns="0" rtlCol="0">
                <a:spAutoFit/>
              </a:bodyPr>
              <a:lstStyle/>
              <a:p>
                <a:pPr algn="ctr" defTabSz="1219170"/>
                <a:r>
                  <a:rPr lang="en-GB" altLang="ko-KR" sz="2400" i="1">
                    <a:solidFill>
                      <a:prstClr val="white">
                        <a:lumMod val="50000"/>
                      </a:prstClr>
                    </a:solidFill>
                    <a:latin typeface="Arial"/>
                  </a:rPr>
                  <a:t>Epige-netics?</a:t>
                </a:r>
              </a:p>
            </p:txBody>
          </p:sp>
        </p:grpSp>
        <p:grpSp>
          <p:nvGrpSpPr>
            <p:cNvPr id="11" name="Group 495">
              <a:extLst>
                <a:ext uri="{FF2B5EF4-FFF2-40B4-BE49-F238E27FC236}">
                  <a16:creationId xmlns:a16="http://schemas.microsoft.com/office/drawing/2014/main" id="{46650E84-C092-4C6C-8838-E089F56E7ED6}"/>
                </a:ext>
              </a:extLst>
            </p:cNvPr>
            <p:cNvGrpSpPr/>
            <p:nvPr/>
          </p:nvGrpSpPr>
          <p:grpSpPr>
            <a:xfrm rot="4419452">
              <a:off x="1086335" y="1324915"/>
              <a:ext cx="1397738" cy="1093211"/>
              <a:chOff x="4147752" y="550769"/>
              <a:chExt cx="1397738" cy="1093211"/>
            </a:xfrm>
            <a:effectLst>
              <a:outerShdw blurRad="50800" dist="38100" dir="2700000" algn="tl" rotWithShape="0">
                <a:prstClr val="black">
                  <a:alpha val="40000"/>
                </a:prstClr>
              </a:outerShdw>
            </a:effectLst>
          </p:grpSpPr>
          <p:sp>
            <p:nvSpPr>
              <p:cNvPr id="12" name="Flowchart: Extract 10">
                <a:extLst>
                  <a:ext uri="{FF2B5EF4-FFF2-40B4-BE49-F238E27FC236}">
                    <a16:creationId xmlns:a16="http://schemas.microsoft.com/office/drawing/2014/main" id="{255168A2-FDE4-4DE2-9FE2-AD4B4C2B62A6}"/>
                  </a:ext>
                </a:extLst>
              </p:cNvPr>
              <p:cNvSpPr/>
              <p:nvPr/>
            </p:nvSpPr>
            <p:spPr>
              <a:xfrm rot="5400000">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133">
                  <a:solidFill>
                    <a:prstClr val="white"/>
                  </a:solidFill>
                  <a:latin typeface="Arial"/>
                </a:endParaRPr>
              </a:p>
            </p:txBody>
          </p:sp>
          <p:sp>
            <p:nvSpPr>
              <p:cNvPr id="13" name="TextBox 497">
                <a:extLst>
                  <a:ext uri="{FF2B5EF4-FFF2-40B4-BE49-F238E27FC236}">
                    <a16:creationId xmlns:a16="http://schemas.microsoft.com/office/drawing/2014/main" id="{6E45D400-7881-46C4-A684-236741E95889}"/>
                  </a:ext>
                </a:extLst>
              </p:cNvPr>
              <p:cNvSpPr txBox="1"/>
              <p:nvPr/>
            </p:nvSpPr>
            <p:spPr>
              <a:xfrm rot="17441692">
                <a:off x="4156634" y="826805"/>
                <a:ext cx="1024002" cy="553998"/>
              </a:xfrm>
              <a:prstGeom prst="rect">
                <a:avLst/>
              </a:prstGeom>
              <a:noFill/>
              <a:ln w="12700">
                <a:noFill/>
              </a:ln>
            </p:spPr>
            <p:txBody>
              <a:bodyPr wrap="square" lIns="0" tIns="0" rIns="0" bIns="0" rtlCol="0">
                <a:spAutoFit/>
              </a:bodyPr>
              <a:lstStyle/>
              <a:p>
                <a:pPr algn="ctr" defTabSz="1219170"/>
                <a:r>
                  <a:rPr lang="en-GB" altLang="ko-KR" sz="2400">
                    <a:solidFill>
                      <a:srgbClr val="0000FF"/>
                    </a:solidFill>
                    <a:latin typeface="Arial"/>
                  </a:rPr>
                  <a:t>Hetero-zygosity</a:t>
                </a:r>
              </a:p>
            </p:txBody>
          </p:sp>
        </p:grpSp>
        <p:grpSp>
          <p:nvGrpSpPr>
            <p:cNvPr id="14" name="Group 495">
              <a:extLst>
                <a:ext uri="{FF2B5EF4-FFF2-40B4-BE49-F238E27FC236}">
                  <a16:creationId xmlns:a16="http://schemas.microsoft.com/office/drawing/2014/main" id="{46650E84-C092-4C6C-8838-E089F56E7ED6}"/>
                </a:ext>
              </a:extLst>
            </p:cNvPr>
            <p:cNvGrpSpPr/>
            <p:nvPr/>
          </p:nvGrpSpPr>
          <p:grpSpPr>
            <a:xfrm rot="4158308">
              <a:off x="99652" y="1692979"/>
              <a:ext cx="1397738" cy="1093211"/>
              <a:chOff x="4147752" y="550769"/>
              <a:chExt cx="1397738" cy="1093211"/>
            </a:xfrm>
            <a:effectLst>
              <a:outerShdw blurRad="50800" dist="38100" dir="2700000" algn="tl" rotWithShape="0">
                <a:prstClr val="black">
                  <a:alpha val="40000"/>
                </a:prstClr>
              </a:outerShdw>
            </a:effectLst>
          </p:grpSpPr>
          <p:sp>
            <p:nvSpPr>
              <p:cNvPr id="15" name="Flowchart: Extract 10">
                <a:extLst>
                  <a:ext uri="{FF2B5EF4-FFF2-40B4-BE49-F238E27FC236}">
                    <a16:creationId xmlns:a16="http://schemas.microsoft.com/office/drawing/2014/main" id="{255168A2-FDE4-4DE2-9FE2-AD4B4C2B62A6}"/>
                  </a:ext>
                </a:extLst>
              </p:cNvPr>
              <p:cNvSpPr/>
              <p:nvPr/>
            </p:nvSpPr>
            <p:spPr>
              <a:xfrm rot="5400000">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133">
                  <a:solidFill>
                    <a:prstClr val="white"/>
                  </a:solidFill>
                  <a:latin typeface="Arial"/>
                </a:endParaRPr>
              </a:p>
            </p:txBody>
          </p:sp>
          <p:sp>
            <p:nvSpPr>
              <p:cNvPr id="16" name="TextBox 497">
                <a:extLst>
                  <a:ext uri="{FF2B5EF4-FFF2-40B4-BE49-F238E27FC236}">
                    <a16:creationId xmlns:a16="http://schemas.microsoft.com/office/drawing/2014/main" id="{6E45D400-7881-46C4-A684-236741E95889}"/>
                  </a:ext>
                </a:extLst>
              </p:cNvPr>
              <p:cNvSpPr txBox="1"/>
              <p:nvPr/>
            </p:nvSpPr>
            <p:spPr>
              <a:xfrm rot="17441692">
                <a:off x="4185425" y="837682"/>
                <a:ext cx="1024002" cy="553998"/>
              </a:xfrm>
              <a:prstGeom prst="rect">
                <a:avLst/>
              </a:prstGeom>
              <a:noFill/>
              <a:ln w="12700">
                <a:noFill/>
              </a:ln>
            </p:spPr>
            <p:txBody>
              <a:bodyPr wrap="square" lIns="0" tIns="0" rIns="0" bIns="0" rtlCol="0">
                <a:spAutoFit/>
              </a:bodyPr>
              <a:lstStyle/>
              <a:p>
                <a:pPr algn="ctr" defTabSz="1219170"/>
                <a:r>
                  <a:rPr lang="en-GB" altLang="ko-KR" sz="2400">
                    <a:solidFill>
                      <a:prstClr val="black"/>
                    </a:solidFill>
                    <a:latin typeface="Arial"/>
                  </a:rPr>
                  <a:t>Variance ‘within’</a:t>
                </a:r>
              </a:p>
            </p:txBody>
          </p:sp>
        </p:grpSp>
      </p:grpSp>
      <p:sp>
        <p:nvSpPr>
          <p:cNvPr id="17" name="Textfeld 16"/>
          <p:cNvSpPr txBox="1"/>
          <p:nvPr/>
        </p:nvSpPr>
        <p:spPr>
          <a:xfrm>
            <a:off x="72000" y="36000"/>
            <a:ext cx="1203253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a:solidFill>
                  <a:prstClr val="black"/>
                </a:solidFill>
                <a:latin typeface="Arial"/>
              </a:rPr>
              <a:t>‘Where’ is the genetic variance – a question of utmost importance for realizing </a:t>
            </a:r>
            <a:br>
              <a:rPr lang="en-GB" sz="2400">
                <a:solidFill>
                  <a:prstClr val="black"/>
                </a:solidFill>
                <a:latin typeface="Arial"/>
              </a:rPr>
            </a:br>
            <a:r>
              <a:rPr lang="en-GB" sz="2400">
                <a:solidFill>
                  <a:prstClr val="black"/>
                </a:solidFill>
                <a:latin typeface="Arial"/>
              </a:rPr>
              <a:t>Gain from selection. </a:t>
            </a:r>
          </a:p>
        </p:txBody>
      </p:sp>
      <p:sp>
        <p:nvSpPr>
          <p:cNvPr id="19" name="Textfeld 18"/>
          <p:cNvSpPr txBox="1"/>
          <p:nvPr/>
        </p:nvSpPr>
        <p:spPr>
          <a:xfrm>
            <a:off x="7499023" y="4707557"/>
            <a:ext cx="4605511"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a:solidFill>
                  <a:prstClr val="black"/>
                </a:solidFill>
                <a:latin typeface="Arial"/>
              </a:rPr>
              <a:t>See how the </a:t>
            </a:r>
            <a:r>
              <a:rPr lang="en-GB">
                <a:solidFill>
                  <a:srgbClr val="C00000"/>
                </a:solidFill>
                <a:latin typeface="Arial"/>
              </a:rPr>
              <a:t>exploitable variance between the candidates </a:t>
            </a:r>
            <a:r>
              <a:rPr lang="en-GB">
                <a:solidFill>
                  <a:prstClr val="black"/>
                </a:solidFill>
                <a:latin typeface="Arial"/>
              </a:rPr>
              <a:t>has now jumped to be the bigger </a:t>
            </a:r>
            <a:r>
              <a:rPr lang="en-GB">
                <a:solidFill>
                  <a:prstClr val="black"/>
                </a:solidFill>
                <a:latin typeface="Arial"/>
                <a:sym typeface="Wingdings" panose="05000000000000000000" pitchFamily="2" charset="2"/>
              </a:rPr>
              <a:t> </a:t>
            </a:r>
            <a:r>
              <a:rPr lang="en-GB">
                <a:solidFill>
                  <a:prstClr val="black"/>
                </a:solidFill>
                <a:latin typeface="Arial"/>
              </a:rPr>
              <a:t>slice of the cake.</a:t>
            </a:r>
          </a:p>
        </p:txBody>
      </p:sp>
      <p:sp>
        <p:nvSpPr>
          <p:cNvPr id="23" name="Textfeld 19"/>
          <p:cNvSpPr txBox="1"/>
          <p:nvPr/>
        </p:nvSpPr>
        <p:spPr>
          <a:xfrm>
            <a:off x="72001" y="6060621"/>
            <a:ext cx="120325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a:solidFill>
                  <a:prstClr val="black"/>
                </a:solidFill>
                <a:latin typeface="Arial"/>
              </a:rPr>
              <a:t>Heterozygosity of our candidates (Selection Units) is a source of variance, a potency of future variance from segregation. What about the unconventional sources of genetic variance (epigenetics)?  </a:t>
            </a:r>
          </a:p>
        </p:txBody>
      </p:sp>
      <p:sp>
        <p:nvSpPr>
          <p:cNvPr id="22"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a:latin typeface="Arial" panose="020B0604020202020204" pitchFamily="34" charset="0"/>
              <a:cs typeface="Arial" panose="020B0604020202020204" pitchFamily="34" charset="0"/>
            </a:endParaRPr>
          </a:p>
        </p:txBody>
      </p:sp>
      <p:sp>
        <p:nvSpPr>
          <p:cNvPr id="24" name="Right Triangle 23"/>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2887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Arial"/>
            </a:endParaRPr>
          </a:p>
        </p:txBody>
      </p:sp>
      <p:sp>
        <p:nvSpPr>
          <p:cNvPr id="6" name="Textfeld 5"/>
          <p:cNvSpPr txBox="1"/>
          <p:nvPr/>
        </p:nvSpPr>
        <p:spPr>
          <a:xfrm>
            <a:off x="616887" y="305394"/>
            <a:ext cx="11240184" cy="4606389"/>
          </a:xfrm>
          <a:prstGeom prst="rect">
            <a:avLst/>
          </a:prstGeom>
          <a:noFill/>
          <a:ln>
            <a:noFill/>
          </a:ln>
        </p:spPr>
        <p:txBody>
          <a:bodyPr wrap="square" rtlCol="0">
            <a:spAutoFit/>
          </a:bodyPr>
          <a:lstStyle/>
          <a:p>
            <a:pPr defTabSz="1219170">
              <a:spcAft>
                <a:spcPts val="800"/>
              </a:spcAft>
            </a:pPr>
            <a:r>
              <a:rPr lang="en-GB" sz="2400" dirty="0">
                <a:solidFill>
                  <a:prstClr val="black"/>
                </a:solidFill>
                <a:latin typeface="Arial"/>
              </a:rPr>
              <a:t>Let us conquer a grand-perspective attitude ... where we kind of play with </a:t>
            </a:r>
            <a:br>
              <a:rPr lang="en-GB" sz="2400" dirty="0">
                <a:solidFill>
                  <a:prstClr val="black"/>
                </a:solidFill>
                <a:latin typeface="Arial"/>
              </a:rPr>
            </a:br>
            <a:r>
              <a:rPr lang="en-GB" sz="2400" dirty="0">
                <a:solidFill>
                  <a:prstClr val="black"/>
                </a:solidFill>
                <a:latin typeface="Arial"/>
              </a:rPr>
              <a:t>several of the ‘balls’ that we inspected so far</a:t>
            </a:r>
          </a:p>
          <a:p>
            <a:pPr defTabSz="1219170">
              <a:spcAft>
                <a:spcPts val="800"/>
              </a:spcAft>
            </a:pPr>
            <a:endParaRPr lang="en-GB" sz="2400" dirty="0">
              <a:solidFill>
                <a:prstClr val="black"/>
              </a:solidFill>
              <a:latin typeface="Arial"/>
            </a:endParaRPr>
          </a:p>
          <a:p>
            <a:pPr defTabSz="1219170">
              <a:spcAft>
                <a:spcPts val="800"/>
              </a:spcAft>
            </a:pPr>
            <a:r>
              <a:rPr lang="en-US" sz="2400" dirty="0">
                <a:solidFill>
                  <a:prstClr val="black"/>
                </a:solidFill>
                <a:latin typeface="Arial"/>
              </a:rPr>
              <a:t>		⚽ </a:t>
            </a:r>
          </a:p>
          <a:p>
            <a:pPr defTabSz="1219170">
              <a:spcAft>
                <a:spcPts val="800"/>
              </a:spcAft>
            </a:pPr>
            <a:r>
              <a:rPr lang="en-US" sz="2400" dirty="0">
                <a:solidFill>
                  <a:prstClr val="black"/>
                </a:solidFill>
                <a:latin typeface="Arial"/>
              </a:rPr>
              <a:t>	      ⚽ </a:t>
            </a:r>
          </a:p>
          <a:p>
            <a:pPr defTabSz="1219170">
              <a:spcAft>
                <a:spcPts val="800"/>
              </a:spcAft>
            </a:pPr>
            <a:r>
              <a:rPr lang="en-US" sz="2400" dirty="0">
                <a:solidFill>
                  <a:prstClr val="black"/>
                </a:solidFill>
                <a:latin typeface="Arial"/>
              </a:rPr>
              <a:t>	   ⚽ </a:t>
            </a:r>
          </a:p>
          <a:p>
            <a:pPr defTabSz="1219170">
              <a:spcAft>
                <a:spcPts val="800"/>
              </a:spcAft>
            </a:pPr>
            <a:r>
              <a:rPr lang="en-US" sz="2400" dirty="0">
                <a:solidFill>
                  <a:prstClr val="black"/>
                </a:solidFill>
                <a:latin typeface="Arial"/>
              </a:rPr>
              <a:t>		        ⚽ </a:t>
            </a:r>
          </a:p>
          <a:p>
            <a:pPr defTabSz="1219170">
              <a:spcAft>
                <a:spcPts val="800"/>
              </a:spcAft>
            </a:pPr>
            <a:r>
              <a:rPr lang="en-US" sz="2400" dirty="0">
                <a:solidFill>
                  <a:prstClr val="black"/>
                </a:solidFill>
                <a:latin typeface="Arial"/>
              </a:rPr>
              <a:t>		          ⚽ </a:t>
            </a:r>
          </a:p>
          <a:p>
            <a:pPr defTabSz="1219170">
              <a:spcAft>
                <a:spcPts val="800"/>
              </a:spcAft>
            </a:pPr>
            <a:r>
              <a:rPr lang="en-US" sz="2400" dirty="0">
                <a:solidFill>
                  <a:prstClr val="black"/>
                </a:solidFill>
                <a:latin typeface="Arial"/>
              </a:rPr>
              <a:t>	⚽ 	           ⚽ </a:t>
            </a:r>
            <a:r>
              <a:rPr lang="en-US" sz="2400" b="1" dirty="0">
                <a:solidFill>
                  <a:prstClr val="black"/>
                </a:solidFill>
                <a:latin typeface="Arial"/>
              </a:rPr>
              <a:t> </a:t>
            </a:r>
          </a:p>
          <a:p>
            <a:pPr defTabSz="1219170">
              <a:spcAft>
                <a:spcPts val="800"/>
              </a:spcAft>
            </a:pPr>
            <a:endParaRPr lang="en-GB" sz="2400" dirty="0">
              <a:solidFill>
                <a:prstClr val="black"/>
              </a:solidFill>
              <a:latin typeface="Arial"/>
            </a:endParaRPr>
          </a:p>
        </p:txBody>
      </p:sp>
      <p:sp>
        <p:nvSpPr>
          <p:cNvPr id="7"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9896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96011" y="787105"/>
            <a:ext cx="12031573" cy="559140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panose="020B0604020202020204" pitchFamily="34" charset="0"/>
                <a:cs typeface="Arial" panose="020B0604020202020204" pitchFamily="34" charset="0"/>
              </a:rPr>
              <a:t>Relationship between Test Units and merit of a corresponding Selection Unit </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as parent of a cultivar.</a:t>
            </a:r>
          </a:p>
          <a:p>
            <a:pPr defTabSz="1219170"/>
            <a:endParaRPr lang="en-US" sz="2400" dirty="0">
              <a:solidFill>
                <a:prstClr val="black"/>
              </a:solidFill>
              <a:latin typeface="Arial" panose="020B0604020202020204" pitchFamily="34" charset="0"/>
              <a:cs typeface="Arial" panose="020B0604020202020204" pitchFamily="34" charset="0"/>
            </a:endParaRPr>
          </a:p>
          <a:p>
            <a:pPr defTabSz="1219170"/>
            <a:r>
              <a:rPr lang="en-US" sz="2400" dirty="0">
                <a:solidFill>
                  <a:srgbClr val="0000FF"/>
                </a:solidFill>
                <a:latin typeface="Arial" panose="020B0604020202020204" pitchFamily="34" charset="0"/>
                <a:cs typeface="Arial" panose="020B0604020202020204" pitchFamily="34" charset="0"/>
              </a:rPr>
              <a:t>Example 1</a:t>
            </a:r>
          </a:p>
          <a:p>
            <a:pPr defTabSz="1219170"/>
            <a:r>
              <a:rPr lang="en-US" sz="2400" dirty="0">
                <a:solidFill>
                  <a:prstClr val="black"/>
                </a:solidFill>
                <a:latin typeface="Arial" panose="020B0604020202020204" pitchFamily="34" charset="0"/>
                <a:cs typeface="Arial" panose="020B0604020202020204" pitchFamily="34" charset="0"/>
              </a:rPr>
              <a:t>Selection Units: 		DH-lines (homozygous)</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Test Units:		</a:t>
            </a:r>
            <a:r>
              <a:rPr lang="en-US" sz="2400" dirty="0" err="1">
                <a:solidFill>
                  <a:prstClr val="black"/>
                </a:solidFill>
                <a:latin typeface="Arial" panose="020B0604020202020204" pitchFamily="34" charset="0"/>
                <a:cs typeface="Arial" panose="020B0604020202020204" pitchFamily="34" charset="0"/>
              </a:rPr>
              <a:t>Halfsib</a:t>
            </a:r>
            <a:r>
              <a:rPr lang="en-US" sz="2400" dirty="0">
                <a:solidFill>
                  <a:prstClr val="black"/>
                </a:solidFill>
                <a:latin typeface="Arial" panose="020B0604020202020204" pitchFamily="34" charset="0"/>
                <a:cs typeface="Arial" panose="020B0604020202020204" pitchFamily="34" charset="0"/>
              </a:rPr>
              <a:t>-progenies (</a:t>
            </a:r>
            <a:r>
              <a:rPr lang="en-US" sz="2400" dirty="0" err="1">
                <a:solidFill>
                  <a:prstClr val="black"/>
                </a:solidFill>
                <a:latin typeface="Arial" panose="020B0604020202020204" pitchFamily="34" charset="0"/>
                <a:cs typeface="Arial" panose="020B0604020202020204" pitchFamily="34" charset="0"/>
              </a:rPr>
              <a:t>topcross</a:t>
            </a:r>
            <a:r>
              <a:rPr lang="en-US" sz="2400" dirty="0">
                <a:solidFill>
                  <a:prstClr val="black"/>
                </a:solidFill>
                <a:latin typeface="Arial" panose="020B0604020202020204" pitchFamily="34" charset="0"/>
                <a:cs typeface="Arial" panose="020B0604020202020204" pitchFamily="34" charset="0"/>
              </a:rPr>
              <a:t>; tester = own genepool)</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Type of </a:t>
            </a:r>
            <a:r>
              <a:rPr lang="en-US" sz="2400" dirty="0">
                <a:solidFill>
                  <a:srgbClr val="0000FF"/>
                </a:solidFill>
                <a:latin typeface="Arial" panose="020B0604020202020204" pitchFamily="34" charset="0"/>
                <a:cs typeface="Arial" panose="020B0604020202020204" pitchFamily="34" charset="0"/>
              </a:rPr>
              <a:t>cultivar</a:t>
            </a:r>
            <a:r>
              <a:rPr lang="en-US" sz="2400" dirty="0">
                <a:solidFill>
                  <a:prstClr val="black"/>
                </a:solidFill>
                <a:latin typeface="Arial" panose="020B0604020202020204" pitchFamily="34" charset="0"/>
                <a:cs typeface="Arial" panose="020B0604020202020204" pitchFamily="34" charset="0"/>
              </a:rPr>
              <a:t>: 		Synthetic (population) cultivar</a:t>
            </a:r>
            <a:br>
              <a:rPr lang="en-US" sz="2400" dirty="0">
                <a:solidFill>
                  <a:prstClr val="black"/>
                </a:solidFill>
                <a:latin typeface="Arial" panose="020B0604020202020204" pitchFamily="34" charset="0"/>
                <a:cs typeface="Arial" panose="020B0604020202020204" pitchFamily="34" charset="0"/>
              </a:rPr>
            </a:br>
            <a:endParaRPr lang="en-US" sz="2400" dirty="0">
              <a:solidFill>
                <a:prstClr val="black"/>
              </a:solidFill>
              <a:latin typeface="Arial" panose="020B0604020202020204" pitchFamily="34" charset="0"/>
              <a:cs typeface="Arial" panose="020B0604020202020204" pitchFamily="34" charset="0"/>
            </a:endParaRPr>
          </a:p>
          <a:p>
            <a:pPr defTabSz="1219170"/>
            <a:r>
              <a:rPr lang="en-US" sz="2400" dirty="0">
                <a:solidFill>
                  <a:prstClr val="black"/>
                </a:solidFill>
                <a:latin typeface="Arial" panose="020B0604020202020204" pitchFamily="34" charset="0"/>
                <a:cs typeface="Arial" panose="020B0604020202020204" pitchFamily="34" charset="0"/>
              </a:rPr>
              <a:t>In this type of </a:t>
            </a:r>
            <a:r>
              <a:rPr lang="en-US" sz="2400" dirty="0">
                <a:solidFill>
                  <a:srgbClr val="0000FF"/>
                </a:solidFill>
                <a:latin typeface="Arial" panose="020B0604020202020204" pitchFamily="34" charset="0"/>
                <a:cs typeface="Arial" panose="020B0604020202020204" pitchFamily="34" charset="0"/>
              </a:rPr>
              <a:t>cultivar</a:t>
            </a:r>
            <a:r>
              <a:rPr lang="en-US" sz="2400" dirty="0">
                <a:solidFill>
                  <a:prstClr val="black"/>
                </a:solidFill>
                <a:latin typeface="Arial" panose="020B0604020202020204" pitchFamily="34" charset="0"/>
                <a:cs typeface="Arial" panose="020B0604020202020204" pitchFamily="34" charset="0"/>
              </a:rPr>
              <a:t>, the following genetic effects are realized:</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Heterosis</a:t>
            </a:r>
            <a:r>
              <a:rPr lang="en-US" sz="2400" dirty="0">
                <a:solidFill>
                  <a:prstClr val="black"/>
                </a:solidFill>
                <a:latin typeface="Arial" panose="020B0604020202020204" pitchFamily="34" charset="0"/>
                <a:cs typeface="Arial" panose="020B0604020202020204" pitchFamily="34" charset="0"/>
              </a:rPr>
              <a:t> </a:t>
            </a:r>
            <a:r>
              <a:rPr lang="en-US" sz="2400" dirty="0">
                <a:solidFill>
                  <a:srgbClr val="0000FF"/>
                </a:solidFill>
                <a:latin typeface="Arial" panose="020B0604020202020204" pitchFamily="34" charset="0"/>
                <a:cs typeface="Arial" panose="020B0604020202020204" pitchFamily="34" charset="0"/>
              </a:rPr>
              <a:t>within</a:t>
            </a:r>
            <a:r>
              <a:rPr lang="en-US" sz="2400" dirty="0">
                <a:solidFill>
                  <a:prstClr val="black"/>
                </a:solidFill>
                <a:latin typeface="Arial" panose="020B0604020202020204" pitchFamily="34" charset="0"/>
                <a:cs typeface="Arial" panose="020B0604020202020204" pitchFamily="34" charset="0"/>
              </a:rPr>
              <a:t> the own genepool</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 General Combining Ability (GCA)</a:t>
            </a:r>
          </a:p>
          <a:p>
            <a:pPr defTabSz="1219170"/>
            <a:endParaRPr lang="en-US" sz="1067" dirty="0">
              <a:solidFill>
                <a:prstClr val="black"/>
              </a:solidFill>
              <a:latin typeface="Arial" panose="020B0604020202020204" pitchFamily="34" charset="0"/>
              <a:cs typeface="Arial" panose="020B0604020202020204" pitchFamily="34" charset="0"/>
            </a:endParaRPr>
          </a:p>
          <a:p>
            <a:pPr defTabSz="1219170"/>
            <a:br>
              <a:rPr lang="en-US" sz="1067" dirty="0">
                <a:solidFill>
                  <a:srgbClr val="0000FF"/>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The genetic effects that are verified </a:t>
            </a:r>
            <a:r>
              <a:rPr lang="en-US" sz="2400" i="1" dirty="0">
                <a:solidFill>
                  <a:prstClr val="black"/>
                </a:solidFill>
                <a:latin typeface="Arial" panose="020B0604020202020204" pitchFamily="34" charset="0"/>
                <a:cs typeface="Arial" panose="020B0604020202020204" pitchFamily="34" charset="0"/>
              </a:rPr>
              <a:t>via</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halfsib</a:t>
            </a:r>
            <a:r>
              <a:rPr lang="en-US" sz="2400" dirty="0">
                <a:solidFill>
                  <a:prstClr val="black"/>
                </a:solidFill>
                <a:latin typeface="Arial" panose="020B0604020202020204" pitchFamily="34" charset="0"/>
                <a:cs typeface="Arial" panose="020B0604020202020204" pitchFamily="34" charset="0"/>
              </a:rPr>
              <a:t> testing are the </a:t>
            </a:r>
            <a:r>
              <a:rPr lang="en-US"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same</a:t>
            </a:r>
            <a:r>
              <a:rPr lang="en-US" sz="2400" dirty="0">
                <a:solidFill>
                  <a:prstClr val="black"/>
                </a:solidFill>
                <a:latin typeface="Arial" panose="020B0604020202020204" pitchFamily="34" charset="0"/>
                <a:cs typeface="Arial" panose="020B0604020202020204" pitchFamily="34" charset="0"/>
              </a:rPr>
              <a:t> as those in the target type of cultivar. </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Test Unit and cultivar are a the </a:t>
            </a:r>
            <a:r>
              <a:rPr lang="en-US"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same</a:t>
            </a:r>
            <a:r>
              <a:rPr lang="en-US" sz="2400" dirty="0">
                <a:solidFill>
                  <a:prstClr val="black"/>
                </a:solidFill>
                <a:latin typeface="Arial" panose="020B0604020202020204" pitchFamily="34" charset="0"/>
                <a:cs typeface="Arial" panose="020B0604020202020204" pitchFamily="34" charset="0"/>
              </a:rPr>
              <a:t> (zero) inbreeding level. </a:t>
            </a:r>
          </a:p>
        </p:txBody>
      </p:sp>
      <p:sp>
        <p:nvSpPr>
          <p:cNvPr id="5" name="Textfeld 4"/>
          <p:cNvSpPr txBox="1"/>
          <p:nvPr/>
        </p:nvSpPr>
        <p:spPr>
          <a:xfrm>
            <a:off x="72000" y="36000"/>
            <a:ext cx="1205558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panose="020B0604020202020204" pitchFamily="34" charset="0"/>
                <a:cs typeface="Arial" panose="020B0604020202020204" pitchFamily="34" charset="0"/>
              </a:rPr>
              <a:t>Factors that determine the expected Gain from (Recurrent) Selection</a:t>
            </a:r>
            <a:endParaRPr lang="en-GB" sz="2400" dirty="0">
              <a:solidFill>
                <a:prstClr val="black"/>
              </a:solidFill>
              <a:latin typeface="Arial"/>
            </a:endParaRPr>
          </a:p>
        </p:txBody>
      </p:sp>
      <p:sp>
        <p:nvSpPr>
          <p:cNvPr id="6"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sp>
        <p:nvSpPr>
          <p:cNvPr id="7" name="Right Triangle 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31246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96011" y="808875"/>
            <a:ext cx="11998580"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panose="020B0604020202020204" pitchFamily="34" charset="0"/>
                <a:cs typeface="Arial" panose="020B0604020202020204" pitchFamily="34" charset="0"/>
              </a:rPr>
              <a:t>Relationship between Test Units and merit of a corresponding Selection Unit </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as parent of a cultivar</a:t>
            </a:r>
          </a:p>
          <a:p>
            <a:pPr defTabSz="1219170"/>
            <a:endParaRPr lang="en-US" sz="2400" dirty="0">
              <a:solidFill>
                <a:prstClr val="black"/>
              </a:solidFill>
              <a:latin typeface="Arial" panose="020B0604020202020204" pitchFamily="34" charset="0"/>
              <a:cs typeface="Arial" panose="020B0604020202020204" pitchFamily="34" charset="0"/>
            </a:endParaRPr>
          </a:p>
          <a:p>
            <a:pPr defTabSz="1219170"/>
            <a:r>
              <a:rPr lang="en-US" sz="2400" dirty="0">
                <a:solidFill>
                  <a:srgbClr val="0000FF"/>
                </a:solidFill>
                <a:latin typeface="Arial" panose="020B0604020202020204" pitchFamily="34" charset="0"/>
                <a:cs typeface="Arial" panose="020B0604020202020204" pitchFamily="34" charset="0"/>
              </a:rPr>
              <a:t>Example 2</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Selection Units: 		S</a:t>
            </a:r>
            <a:r>
              <a:rPr lang="en-US" sz="2400" baseline="-25000" dirty="0">
                <a:solidFill>
                  <a:prstClr val="black"/>
                </a:solidFill>
                <a:latin typeface="Arial" panose="020B0604020202020204" pitchFamily="34" charset="0"/>
                <a:cs typeface="Arial" panose="020B0604020202020204" pitchFamily="34" charset="0"/>
              </a:rPr>
              <a:t>0</a:t>
            </a:r>
            <a:r>
              <a:rPr lang="en-US" sz="2400" dirty="0">
                <a:solidFill>
                  <a:prstClr val="black"/>
                </a:solidFill>
                <a:latin typeface="Arial" panose="020B0604020202020204" pitchFamily="34" charset="0"/>
                <a:cs typeface="Arial" panose="020B0604020202020204" pitchFamily="34" charset="0"/>
              </a:rPr>
              <a:t>-plants</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Test Units:		S</a:t>
            </a:r>
            <a:r>
              <a:rPr lang="en-US" sz="2400" baseline="-25000" dirty="0">
                <a:solidFill>
                  <a:prstClr val="black"/>
                </a:solidFill>
                <a:latin typeface="Arial" panose="020B0604020202020204" pitchFamily="34" charset="0"/>
                <a:cs typeface="Arial" panose="020B0604020202020204" pitchFamily="34" charset="0"/>
              </a:rPr>
              <a:t>1</a:t>
            </a:r>
            <a:r>
              <a:rPr lang="en-US" sz="2400" dirty="0">
                <a:solidFill>
                  <a:prstClr val="black"/>
                </a:solidFill>
                <a:latin typeface="Arial" panose="020B0604020202020204" pitchFamily="34" charset="0"/>
                <a:cs typeface="Arial" panose="020B0604020202020204" pitchFamily="34" charset="0"/>
              </a:rPr>
              <a:t>-lines</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Type of </a:t>
            </a:r>
            <a:r>
              <a:rPr lang="en-US" sz="2400" dirty="0">
                <a:solidFill>
                  <a:srgbClr val="0000FF"/>
                </a:solidFill>
                <a:latin typeface="Arial" panose="020B0604020202020204" pitchFamily="34" charset="0"/>
                <a:cs typeface="Arial" panose="020B0604020202020204" pitchFamily="34" charset="0"/>
              </a:rPr>
              <a:t>cultivar</a:t>
            </a:r>
            <a:r>
              <a:rPr lang="en-US" sz="2400" dirty="0">
                <a:solidFill>
                  <a:prstClr val="black"/>
                </a:solidFill>
                <a:latin typeface="Arial" panose="020B0604020202020204" pitchFamily="34" charset="0"/>
                <a:cs typeface="Arial" panose="020B0604020202020204" pitchFamily="34" charset="0"/>
              </a:rPr>
              <a:t>:		Single cross hybrid cv.</a:t>
            </a:r>
          </a:p>
          <a:p>
            <a:pPr defTabSz="1219170"/>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In this type of </a:t>
            </a:r>
            <a:r>
              <a:rPr lang="en-US" sz="2400" dirty="0">
                <a:solidFill>
                  <a:srgbClr val="0000FF"/>
                </a:solidFill>
                <a:latin typeface="Arial" panose="020B0604020202020204" pitchFamily="34" charset="0"/>
                <a:cs typeface="Arial" panose="020B0604020202020204" pitchFamily="34" charset="0"/>
              </a:rPr>
              <a:t>cultivar</a:t>
            </a:r>
            <a:r>
              <a:rPr lang="en-US" sz="2400" dirty="0">
                <a:solidFill>
                  <a:prstClr val="black"/>
                </a:solidFill>
                <a:latin typeface="Arial" panose="020B0604020202020204" pitchFamily="34" charset="0"/>
                <a:cs typeface="Arial" panose="020B0604020202020204" pitchFamily="34" charset="0"/>
              </a:rPr>
              <a:t>, the following genetic effects are realized:</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Heterosis</a:t>
            </a:r>
            <a:r>
              <a:rPr lang="en-US" sz="2400" dirty="0">
                <a:solidFill>
                  <a:prstClr val="black"/>
                </a:solidFill>
                <a:latin typeface="Arial" panose="020B0604020202020204" pitchFamily="34" charset="0"/>
                <a:cs typeface="Arial" panose="020B0604020202020204" pitchFamily="34" charset="0"/>
              </a:rPr>
              <a:t> towards on </a:t>
            </a:r>
            <a:r>
              <a:rPr lang="en-US" sz="2400" dirty="0">
                <a:solidFill>
                  <a:srgbClr val="0000FF"/>
                </a:solidFill>
                <a:latin typeface="Arial" panose="020B0604020202020204" pitchFamily="34" charset="0"/>
                <a:cs typeface="Arial" panose="020B0604020202020204" pitchFamily="34" charset="0"/>
              </a:rPr>
              <a:t>opposite</a:t>
            </a:r>
            <a:r>
              <a:rPr lang="en-US" sz="2400" dirty="0">
                <a:solidFill>
                  <a:prstClr val="black"/>
                </a:solidFill>
                <a:latin typeface="Arial" panose="020B0604020202020204" pitchFamily="34" charset="0"/>
                <a:cs typeface="Arial" panose="020B0604020202020204" pitchFamily="34" charset="0"/>
              </a:rPr>
              <a:t> genepool</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 General and Specific Combining ability (GCA + SCA)</a:t>
            </a:r>
            <a:br>
              <a:rPr lang="en-US" sz="2400" dirty="0">
                <a:solidFill>
                  <a:prstClr val="black"/>
                </a:solidFill>
                <a:latin typeface="Arial" panose="020B0604020202020204" pitchFamily="34" charset="0"/>
                <a:cs typeface="Arial" panose="020B0604020202020204" pitchFamily="34" charset="0"/>
              </a:rPr>
            </a:br>
            <a:endParaRPr lang="en-US" sz="2400" dirty="0">
              <a:solidFill>
                <a:prstClr val="black"/>
              </a:solidFill>
              <a:latin typeface="Arial" panose="020B0604020202020204" pitchFamily="34" charset="0"/>
              <a:cs typeface="Arial" panose="020B0604020202020204" pitchFamily="34" charset="0"/>
            </a:endParaRPr>
          </a:p>
          <a:p>
            <a:pPr defTabSz="1219170"/>
            <a:r>
              <a:rPr lang="en-US" sz="2400" dirty="0">
                <a:solidFill>
                  <a:prstClr val="black"/>
                </a:solidFill>
                <a:latin typeface="Arial" panose="020B0604020202020204" pitchFamily="34" charset="0"/>
                <a:cs typeface="Arial" panose="020B0604020202020204" pitchFamily="34" charset="0"/>
              </a:rPr>
              <a:t>The genetic effects that are verified in the S</a:t>
            </a:r>
            <a:r>
              <a:rPr lang="en-US" sz="2400" baseline="-25000" dirty="0">
                <a:solidFill>
                  <a:prstClr val="black"/>
                </a:solidFill>
                <a:latin typeface="Arial" panose="020B0604020202020204" pitchFamily="34" charset="0"/>
                <a:cs typeface="Arial" panose="020B0604020202020204" pitchFamily="34" charset="0"/>
              </a:rPr>
              <a:t>1</a:t>
            </a:r>
            <a:r>
              <a:rPr lang="en-US" sz="2400" dirty="0">
                <a:solidFill>
                  <a:prstClr val="black"/>
                </a:solidFill>
                <a:latin typeface="Arial" panose="020B0604020202020204" pitchFamily="34" charset="0"/>
                <a:cs typeface="Arial" panose="020B0604020202020204" pitchFamily="34" charset="0"/>
              </a:rPr>
              <a:t>-lines are </a:t>
            </a:r>
            <a:r>
              <a:rPr lang="en-US"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US" sz="2400" dirty="0">
                <a:solidFill>
                  <a:prstClr val="black"/>
                </a:solidFill>
                <a:latin typeface="Arial" panose="020B0604020202020204" pitchFamily="34" charset="0"/>
                <a:cs typeface="Arial" panose="020B0604020202020204" pitchFamily="34" charset="0"/>
              </a:rPr>
              <a:t> the same as those in the target type of cultivar. </a:t>
            </a:r>
            <a:br>
              <a:rPr lang="en-US" sz="2400" dirty="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cs typeface="Arial" panose="020B0604020202020204" pitchFamily="34" charset="0"/>
              </a:rPr>
              <a:t>Test Unit and cultivar are </a:t>
            </a:r>
            <a:r>
              <a:rPr lang="en-US"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a:t>
            </a:r>
            <a:r>
              <a:rPr lang="en-US" sz="2400" dirty="0">
                <a:solidFill>
                  <a:prstClr val="black"/>
                </a:solidFill>
                <a:latin typeface="Arial" panose="020B0604020202020204" pitchFamily="34" charset="0"/>
                <a:cs typeface="Arial" panose="020B0604020202020204" pitchFamily="34" charset="0"/>
              </a:rPr>
              <a:t> at the same inbreeding level.</a:t>
            </a:r>
          </a:p>
        </p:txBody>
      </p:sp>
      <p:sp>
        <p:nvSpPr>
          <p:cNvPr id="5" name="Textfeld 4"/>
          <p:cNvSpPr txBox="1"/>
          <p:nvPr/>
        </p:nvSpPr>
        <p:spPr>
          <a:xfrm>
            <a:off x="72001" y="36000"/>
            <a:ext cx="1202259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panose="020B0604020202020204" pitchFamily="34" charset="0"/>
                <a:cs typeface="Arial" panose="020B0604020202020204" pitchFamily="34" charset="0"/>
              </a:rPr>
              <a:t>Factors that determine the expected Gain from (Recurrent) Selection</a:t>
            </a:r>
            <a:endParaRPr lang="en-GB" sz="2400" dirty="0">
              <a:solidFill>
                <a:prstClr val="black"/>
              </a:solidFill>
              <a:latin typeface="Arial"/>
            </a:endParaRPr>
          </a:p>
        </p:txBody>
      </p:sp>
      <p:sp>
        <p:nvSpPr>
          <p:cNvPr id="6"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29</a:t>
            </a:fld>
            <a:endParaRPr lang="en-GB" sz="2400" dirty="0">
              <a:latin typeface="Arial" panose="020B0604020202020204" pitchFamily="34" charset="0"/>
              <a:cs typeface="Arial" panose="020B0604020202020204" pitchFamily="34" charset="0"/>
            </a:endParaRPr>
          </a:p>
        </p:txBody>
      </p:sp>
      <p:sp>
        <p:nvSpPr>
          <p:cNvPr id="7" name="Right Triangle 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3867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99542" y="140664"/>
            <a:ext cx="11965353" cy="443198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endParaRPr lang="de-DE"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Population Genetics. This mean pertinent items and </a:t>
            </a:r>
            <a:r>
              <a:rPr lang="en-GB" dirty="0" err="1">
                <a:latin typeface="Arial" panose="020B0604020202020204" pitchFamily="34" charset="0"/>
                <a:cs typeface="Arial" panose="020B0604020202020204" pitchFamily="34" charset="0"/>
              </a:rPr>
              <a:t>topcis</a:t>
            </a:r>
            <a:r>
              <a:rPr lang="en-GB" dirty="0">
                <a:latin typeface="Arial" panose="020B0604020202020204" pitchFamily="34" charset="0"/>
                <a:cs typeface="Arial" panose="020B0604020202020204" pitchFamily="34" charset="0"/>
              </a:rPr>
              <a:t> such as</a:t>
            </a:r>
          </a:p>
          <a:p>
            <a:r>
              <a:rPr lang="en-GB" dirty="0">
                <a:latin typeface="Arial" panose="020B0604020202020204" pitchFamily="34" charset="0"/>
                <a:cs typeface="Arial" panose="020B0604020202020204" pitchFamily="34" charset="0"/>
              </a:rPr>
              <a:t>Genotype frequency, Allele frequency, Hardy-Weinberg-Equilibrium, Inbreeding coefficient, </a:t>
            </a:r>
          </a:p>
          <a:p>
            <a:r>
              <a:rPr lang="en-GB" dirty="0">
                <a:latin typeface="Arial" panose="020B0604020202020204" pitchFamily="34" charset="0"/>
                <a:cs typeface="Arial" panose="020B0604020202020204" pitchFamily="34" charset="0"/>
              </a:rPr>
              <a:t>Kinship (this one, for instance, find it in „PopGen_Ch-3[Inbreeding]“; in about page 29 there);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Selection, Drift, Migration, Mutation. </a:t>
            </a:r>
          </a:p>
          <a:p>
            <a:r>
              <a:rPr lang="en-GB" dirty="0">
                <a:latin typeface="Arial" panose="020B0604020202020204" pitchFamily="34" charset="0"/>
                <a:cs typeface="Arial" panose="020B0604020202020204" pitchFamily="34" charset="0"/>
              </a:rPr>
              <a:t>You have studied the chapters on Genotype x Environment Interactions and the Breeder’s Equation. </a:t>
            </a:r>
          </a:p>
          <a:p>
            <a:r>
              <a:rPr lang="en-GB" dirty="0">
                <a:latin typeface="Arial" panose="020B0604020202020204" pitchFamily="34" charset="0"/>
                <a:cs typeface="Arial" panose="020B0604020202020204" pitchFamily="34" charset="0"/>
              </a:rPr>
              <a:t>And you have already studied two chapter about Recurrent Selection (BrMeth_Ch-5 and BrMeth_Ch-6). </a:t>
            </a:r>
          </a:p>
          <a:p>
            <a:endParaRPr lang="de-DE"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r>
              <a:rPr lang="en-GB" dirty="0">
                <a:latin typeface="Arial" panose="020B0604020202020204" pitchFamily="34" charset="0"/>
                <a:cs typeface="Arial" panose="020B0604020202020204" pitchFamily="34" charset="0"/>
              </a:rPr>
              <a:t>Allocation of resources in a combined </a:t>
            </a:r>
            <a:r>
              <a:rPr lang="en-GB" dirty="0" err="1">
                <a:latin typeface="Arial" panose="020B0604020202020204" pitchFamily="34" charset="0"/>
                <a:cs typeface="Arial" panose="020B0604020202020204" pitchFamily="34" charset="0"/>
              </a:rPr>
              <a:t>Fullsib</a:t>
            </a:r>
            <a:r>
              <a:rPr lang="en-GB" dirty="0">
                <a:latin typeface="Arial" panose="020B0604020202020204" pitchFamily="34" charset="0"/>
                <a:cs typeface="Arial" panose="020B0604020202020204" pitchFamily="34" charset="0"/>
              </a:rPr>
              <a:t> and S1-line Recurrent Selection Program in Sorghum breeding.</a:t>
            </a:r>
          </a:p>
          <a:p>
            <a:r>
              <a:rPr lang="en-GB" dirty="0">
                <a:latin typeface="Arial" panose="020B0604020202020204" pitchFamily="34" charset="0"/>
                <a:cs typeface="Arial" panose="020B0604020202020204" pitchFamily="34" charset="0"/>
              </a:rPr>
              <a:t>General considerations of short- and long-term gain in Recurrent Selection. Role of Selection Unit, Test Unit, Recombination Unit.</a:t>
            </a: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a:t>
            </a:r>
          </a:p>
        </p:txBody>
      </p:sp>
    </p:spTree>
    <p:extLst>
      <p:ext uri="{BB962C8B-B14F-4D97-AF65-F5344CB8AC3E}">
        <p14:creationId xmlns:p14="http://schemas.microsoft.com/office/powerpoint/2010/main" val="3780786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97603" y="729570"/>
            <a:ext cx="9000471" cy="59636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479988">
              <a:lnSpc>
                <a:spcPct val="110000"/>
              </a:lnSpc>
              <a:spcAft>
                <a:spcPts val="800"/>
              </a:spcAft>
            </a:pPr>
            <a:r>
              <a:rPr lang="en-US" dirty="0">
                <a:solidFill>
                  <a:prstClr val="black"/>
                </a:solidFill>
                <a:latin typeface="Arial" panose="020B0604020202020204" pitchFamily="34" charset="0"/>
                <a:cs typeface="Arial" panose="020B0604020202020204" pitchFamily="34" charset="0"/>
              </a:rPr>
              <a:t>Number of years per cycle of selection</a:t>
            </a:r>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Heritability of the trait(s) </a:t>
            </a:r>
            <a:r>
              <a:rPr lang="en-US" dirty="0">
                <a:solidFill>
                  <a:schemeClr val="tx1">
                    <a:lumMod val="50000"/>
                    <a:lumOff val="50000"/>
                  </a:schemeClr>
                </a:solidFill>
                <a:latin typeface="Arial" panose="020B0604020202020204" pitchFamily="34" charset="0"/>
                <a:cs typeface="Arial" panose="020B0604020202020204" pitchFamily="34" charset="0"/>
              </a:rPr>
              <a:t>or (prediction ability)² of the GS-model</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latin typeface="Arial" panose="020B0604020202020204" pitchFamily="34" charset="0"/>
                <a:cs typeface="Arial" panose="020B0604020202020204" pitchFamily="34" charset="0"/>
              </a:rPr>
              <a:t>(compare UNPLAB-BrMeth_Ch-11[</a:t>
            </a:r>
            <a:r>
              <a:rPr lang="en-US" dirty="0" err="1">
                <a:solidFill>
                  <a:schemeClr val="tx1">
                    <a:lumMod val="50000"/>
                    <a:lumOff val="50000"/>
                  </a:schemeClr>
                </a:solidFill>
                <a:latin typeface="Arial" panose="020B0604020202020204" pitchFamily="34" charset="0"/>
                <a:cs typeface="Arial" panose="020B0604020202020204" pitchFamily="34" charset="0"/>
              </a:rPr>
              <a:t>TheFour</a:t>
            </a:r>
            <a:r>
              <a:rPr lang="en-US" dirty="0">
                <a:solidFill>
                  <a:schemeClr val="tx1">
                    <a:lumMod val="50000"/>
                    <a:lumOff val="50000"/>
                  </a:schemeClr>
                </a:solidFill>
                <a:latin typeface="Arial" panose="020B0604020202020204" pitchFamily="34" charset="0"/>
                <a:cs typeface="Arial" panose="020B0604020202020204" pitchFamily="34" charset="0"/>
              </a:rPr>
              <a:t> GS])</a:t>
            </a:r>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Selection Intensity (Drift? Inbreeding Depression?)</a:t>
            </a:r>
            <a:br>
              <a:rPr lang="en-US" sz="1200" dirty="0">
                <a:solidFill>
                  <a:prstClr val="black"/>
                </a:solidFill>
                <a:latin typeface="Arial" panose="020B0604020202020204" pitchFamily="34" charset="0"/>
                <a:cs typeface="Arial" panose="020B0604020202020204" pitchFamily="34" charset="0"/>
              </a:rPr>
            </a:br>
            <a:endParaRPr lang="en-US" sz="1200" dirty="0">
              <a:solidFill>
                <a:prstClr val="black"/>
              </a:solidFill>
              <a:latin typeface="Arial" panose="020B0604020202020204" pitchFamily="34" charset="0"/>
              <a:cs typeface="Arial" panose="020B0604020202020204" pitchFamily="34" charset="0"/>
            </a:endParaRPr>
          </a:p>
          <a:p>
            <a:pPr defTabSz="479988">
              <a:lnSpc>
                <a:spcPct val="110000"/>
              </a:lnSpc>
              <a:spcAft>
                <a:spcPts val="800"/>
              </a:spcAft>
            </a:pPr>
            <a:r>
              <a:rPr lang="en-US" dirty="0">
                <a:solidFill>
                  <a:srgbClr val="0000FF"/>
                </a:solidFill>
                <a:latin typeface="Arial" panose="020B0604020202020204" pitchFamily="34" charset="0"/>
                <a:cs typeface="Arial" panose="020B0604020202020204" pitchFamily="34" charset="0"/>
              </a:rPr>
              <a:t>Control of male gametes when producing the next generation</a:t>
            </a:r>
            <a:br>
              <a:rPr lang="en-US" dirty="0">
                <a:solidFill>
                  <a:srgbClr val="0000FF"/>
                </a:solidFill>
                <a:latin typeface="Arial" panose="020B0604020202020204" pitchFamily="34" charset="0"/>
                <a:cs typeface="Arial" panose="020B0604020202020204" pitchFamily="34" charset="0"/>
              </a:rPr>
            </a:br>
            <a:r>
              <a:rPr lang="en-US" dirty="0">
                <a:solidFill>
                  <a:srgbClr val="0000FF"/>
                </a:solidFill>
                <a:latin typeface="Arial" panose="020B0604020202020204" pitchFamily="34" charset="0"/>
                <a:cs typeface="Arial" panose="020B0604020202020204" pitchFamily="34" charset="0"/>
              </a:rPr>
              <a:t>	</a:t>
            </a:r>
            <a:r>
              <a:rPr lang="en-US" dirty="0">
                <a:solidFill>
                  <a:srgbClr val="0000FF"/>
                </a:solidFill>
                <a:latin typeface="Arial"/>
                <a:cs typeface="Arial"/>
              </a:rPr>
              <a:t>● </a:t>
            </a:r>
            <a:r>
              <a:rPr lang="en-US" dirty="0">
                <a:solidFill>
                  <a:srgbClr val="0000FF"/>
                </a:solidFill>
                <a:latin typeface="Arial" panose="020B0604020202020204" pitchFamily="34" charset="0"/>
                <a:cs typeface="Arial" panose="020B0604020202020204" pitchFamily="34" charset="0"/>
              </a:rPr>
              <a:t>Dilution with male gametes of unselected units </a:t>
            </a:r>
            <a:r>
              <a:rPr lang="en-US" dirty="0">
                <a:solidFill>
                  <a:schemeClr val="tx1">
                    <a:lumMod val="50000"/>
                    <a:lumOff val="50000"/>
                  </a:schemeClr>
                </a:solidFill>
                <a:latin typeface="Arial" panose="020B0604020202020204" pitchFamily="34" charset="0"/>
                <a:cs typeface="Arial" panose="020B0604020202020204" pitchFamily="34" charset="0"/>
              </a:rPr>
              <a:t>[</a:t>
            </a:r>
            <a:r>
              <a:rPr lang="en-US" dirty="0" err="1">
                <a:solidFill>
                  <a:schemeClr val="tx1">
                    <a:lumMod val="50000"/>
                    <a:lumOff val="50000"/>
                  </a:schemeClr>
                </a:solidFill>
                <a:latin typeface="Arial"/>
              </a:rPr>
              <a:t>daɪˈluːt</a:t>
            </a:r>
            <a:r>
              <a:rPr lang="en-US" dirty="0">
                <a:solidFill>
                  <a:schemeClr val="tx1">
                    <a:lumMod val="50000"/>
                    <a:lumOff val="50000"/>
                  </a:schemeClr>
                </a:solidFill>
                <a:latin typeface="Arial" panose="020B0604020202020204" pitchFamily="34" charset="0"/>
                <a:cs typeface="Arial" panose="020B0604020202020204" pitchFamily="34" charset="0"/>
              </a:rPr>
              <a:t>]</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rgbClr val="0000FF"/>
                </a:solidFill>
                <a:latin typeface="Arial" panose="020B0604020202020204" pitchFamily="34" charset="0"/>
                <a:cs typeface="Arial" panose="020B0604020202020204" pitchFamily="34" charset="0"/>
              </a:rPr>
              <a:t>	</a:t>
            </a:r>
            <a:r>
              <a:rPr lang="en-US" dirty="0">
                <a:solidFill>
                  <a:srgbClr val="0000FF"/>
                </a:solidFill>
                <a:latin typeface="Arial"/>
                <a:cs typeface="Arial"/>
              </a:rPr>
              <a:t>● D</a:t>
            </a:r>
            <a:r>
              <a:rPr lang="en-US" dirty="0">
                <a:solidFill>
                  <a:srgbClr val="0000FF"/>
                </a:solidFill>
                <a:latin typeface="Arial" panose="020B0604020202020204" pitchFamily="34" charset="0"/>
                <a:cs typeface="Arial" panose="020B0604020202020204" pitchFamily="34" charset="0"/>
              </a:rPr>
              <a:t>ilution with male gametes of selected but ‚other‘ units</a:t>
            </a:r>
            <a:br>
              <a:rPr lang="en-US" dirty="0">
                <a:solidFill>
                  <a:srgbClr val="0000FF"/>
                </a:solidFill>
                <a:latin typeface="Arial" panose="020B0604020202020204" pitchFamily="34" charset="0"/>
                <a:cs typeface="Arial" panose="020B0604020202020204" pitchFamily="34" charset="0"/>
              </a:rPr>
            </a:br>
            <a:r>
              <a:rPr lang="en-US" dirty="0">
                <a:solidFill>
                  <a:srgbClr val="0000FF"/>
                </a:solidFill>
                <a:latin typeface="Arial" panose="020B0604020202020204" pitchFamily="34" charset="0"/>
                <a:cs typeface="Arial" panose="020B0604020202020204" pitchFamily="34" charset="0"/>
              </a:rPr>
              <a:t>	</a:t>
            </a:r>
            <a:r>
              <a:rPr lang="en-US" dirty="0">
                <a:solidFill>
                  <a:srgbClr val="0000FF"/>
                </a:solidFill>
                <a:latin typeface="Arial"/>
                <a:cs typeface="Arial"/>
              </a:rPr>
              <a:t>● </a:t>
            </a:r>
            <a:r>
              <a:rPr lang="en-US" dirty="0">
                <a:solidFill>
                  <a:srgbClr val="0000FF"/>
                </a:solidFill>
                <a:latin typeface="Arial" panose="020B0604020202020204" pitchFamily="34" charset="0"/>
                <a:cs typeface="Arial" panose="020B0604020202020204" pitchFamily="34" charset="0"/>
              </a:rPr>
              <a:t>no Dilution, i.e. full control of male (and female) gametes</a:t>
            </a:r>
            <a:br>
              <a:rPr lang="en-US" sz="1200" dirty="0">
                <a:solidFill>
                  <a:srgbClr val="0000FF"/>
                </a:solidFill>
                <a:latin typeface="Arial" panose="020B0604020202020204" pitchFamily="34" charset="0"/>
                <a:cs typeface="Arial" panose="020B0604020202020204" pitchFamily="34" charset="0"/>
              </a:rPr>
            </a:br>
            <a:endParaRPr lang="en-US" sz="1200" dirty="0">
              <a:solidFill>
                <a:srgbClr val="0000FF"/>
              </a:solidFill>
              <a:latin typeface="Arial" panose="020B0604020202020204" pitchFamily="34" charset="0"/>
              <a:cs typeface="Arial" panose="020B0604020202020204" pitchFamily="34" charset="0"/>
            </a:endParaRPr>
          </a:p>
          <a:p>
            <a:pPr defTabSz="479988">
              <a:lnSpc>
                <a:spcPct val="110000"/>
              </a:lnSpc>
              <a:spcAft>
                <a:spcPts val="800"/>
              </a:spcAft>
            </a:pPr>
            <a:r>
              <a:rPr lang="en-US" dirty="0">
                <a:solidFill>
                  <a:prstClr val="black"/>
                </a:solidFill>
                <a:latin typeface="Arial" panose="020B0604020202020204" pitchFamily="34" charset="0"/>
                <a:cs typeface="Arial" panose="020B0604020202020204" pitchFamily="34" charset="0"/>
              </a:rPr>
              <a:t>Genetic correlation between the</a:t>
            </a:r>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a:cs typeface="Arial"/>
              </a:rPr>
              <a:t>● G</a:t>
            </a:r>
            <a:r>
              <a:rPr lang="en-US" dirty="0">
                <a:solidFill>
                  <a:prstClr val="black"/>
                </a:solidFill>
                <a:latin typeface="Arial" panose="020B0604020202020204" pitchFamily="34" charset="0"/>
                <a:cs typeface="Arial" panose="020B0604020202020204" pitchFamily="34" charset="0"/>
              </a:rPr>
              <a:t>enotypic value of a Selection Unit in its merit as</a:t>
            </a:r>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           parent of a cultivar   … and </a:t>
            </a:r>
            <a:br>
              <a:rPr lang="en-US" dirty="0">
                <a:solidFill>
                  <a:prstClr val="black"/>
                </a:solidFill>
                <a:latin typeface="Arial" panose="020B0604020202020204" pitchFamily="34" charset="0"/>
                <a:cs typeface="Arial" panose="020B0604020202020204" pitchFamily="34" charset="0"/>
              </a:rPr>
            </a:br>
            <a:r>
              <a:rPr lang="en-US"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a:cs typeface="Arial"/>
              </a:rPr>
              <a:t>● the performance of the S</a:t>
            </a:r>
            <a:r>
              <a:rPr lang="en-US" dirty="0">
                <a:solidFill>
                  <a:prstClr val="black"/>
                </a:solidFill>
                <a:latin typeface="Arial" panose="020B0604020202020204" pitchFamily="34" charset="0"/>
                <a:cs typeface="Arial" panose="020B0604020202020204" pitchFamily="34" charset="0"/>
              </a:rPr>
              <a:t>election Unit</a:t>
            </a:r>
            <a:endParaRPr lang="en-US" sz="1200" dirty="0">
              <a:solidFill>
                <a:prstClr val="black"/>
              </a:solidFill>
              <a:latin typeface="Arial" panose="020B0604020202020204" pitchFamily="34" charset="0"/>
              <a:cs typeface="Arial" panose="020B0604020202020204" pitchFamily="34" charset="0"/>
            </a:endParaRPr>
          </a:p>
          <a:p>
            <a:pPr defTabSz="479988">
              <a:lnSpc>
                <a:spcPct val="110000"/>
              </a:lnSpc>
              <a:spcAft>
                <a:spcPts val="800"/>
              </a:spcAft>
            </a:pPr>
            <a:endParaRPr lang="en-US" sz="1200" dirty="0">
              <a:solidFill>
                <a:prstClr val="black"/>
              </a:solidFill>
              <a:latin typeface="Arial" panose="020B0604020202020204" pitchFamily="34" charset="0"/>
              <a:cs typeface="Arial" panose="020B0604020202020204" pitchFamily="34" charset="0"/>
            </a:endParaRPr>
          </a:p>
          <a:p>
            <a:pPr defTabSz="479988">
              <a:lnSpc>
                <a:spcPct val="110000"/>
              </a:lnSpc>
              <a:spcAft>
                <a:spcPts val="800"/>
              </a:spcAft>
            </a:pPr>
            <a:r>
              <a:rPr lang="en-US" dirty="0">
                <a:solidFill>
                  <a:schemeClr val="tx1">
                    <a:lumMod val="50000"/>
                    <a:lumOff val="50000"/>
                  </a:schemeClr>
                </a:solidFill>
                <a:latin typeface="Arial" panose="020B0604020202020204" pitchFamily="34" charset="0"/>
                <a:cs typeface="Arial" panose="020B0604020202020204" pitchFamily="34" charset="0"/>
              </a:rPr>
              <a:t>Correlation between the</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cs typeface="Arial"/>
              </a:rPr>
              <a:t>	● the trait under selection and the target trait</a:t>
            </a:r>
            <a:br>
              <a:rPr lang="en-US" dirty="0">
                <a:solidFill>
                  <a:schemeClr val="tx1">
                    <a:lumMod val="50000"/>
                    <a:lumOff val="50000"/>
                  </a:schemeClr>
                </a:solidFill>
                <a:cs typeface="Arial"/>
              </a:rPr>
            </a:br>
            <a:r>
              <a:rPr lang="en-US" dirty="0">
                <a:solidFill>
                  <a:schemeClr val="tx1">
                    <a:lumMod val="50000"/>
                    <a:lumOff val="50000"/>
                  </a:schemeClr>
                </a:solidFill>
                <a:cs typeface="Arial"/>
              </a:rPr>
              <a:t>	● the trait value in the selection environments </a:t>
            </a:r>
            <a:br>
              <a:rPr lang="en-US" dirty="0">
                <a:solidFill>
                  <a:schemeClr val="tx1">
                    <a:lumMod val="50000"/>
                    <a:lumOff val="50000"/>
                  </a:schemeClr>
                </a:solidFill>
                <a:cs typeface="Arial"/>
              </a:rPr>
            </a:br>
            <a:r>
              <a:rPr lang="en-US" dirty="0">
                <a:solidFill>
                  <a:schemeClr val="tx1">
                    <a:lumMod val="50000"/>
                    <a:lumOff val="50000"/>
                  </a:schemeClr>
                </a:solidFill>
                <a:cs typeface="Arial"/>
              </a:rPr>
              <a:t>	   and in the target pool of environments</a:t>
            </a:r>
            <a:endParaRPr lang="en-US"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 name="Textfeld 4"/>
          <p:cNvSpPr txBox="1"/>
          <p:nvPr/>
        </p:nvSpPr>
        <p:spPr>
          <a:xfrm>
            <a:off x="72000" y="36000"/>
            <a:ext cx="1206029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US" sz="2400" dirty="0">
                <a:solidFill>
                  <a:prstClr val="black"/>
                </a:solidFill>
                <a:latin typeface="Arial" panose="020B0604020202020204" pitchFamily="34" charset="0"/>
                <a:cs typeface="Arial" panose="020B0604020202020204" pitchFamily="34" charset="0"/>
              </a:rPr>
              <a:t>Factors that determine the expected gain from (recurrent) selection</a:t>
            </a:r>
            <a:endParaRPr lang="en-GB" sz="2400" dirty="0">
              <a:solidFill>
                <a:prstClr val="black"/>
              </a:solidFill>
              <a:latin typeface="Arial"/>
            </a:endParaRPr>
          </a:p>
        </p:txBody>
      </p:sp>
      <p:grpSp>
        <p:nvGrpSpPr>
          <p:cNvPr id="6" name="Gruppieren 5"/>
          <p:cNvGrpSpPr/>
          <p:nvPr/>
        </p:nvGrpSpPr>
        <p:grpSpPr>
          <a:xfrm>
            <a:off x="8807547" y="3222051"/>
            <a:ext cx="3177220" cy="3023316"/>
            <a:chOff x="76810" y="1011863"/>
            <a:chExt cx="2382915" cy="2267487"/>
          </a:xfrm>
        </p:grpSpPr>
        <p:sp>
          <p:nvSpPr>
            <p:cNvPr id="7" name="Text Box 8"/>
            <p:cNvSpPr txBox="1">
              <a:spLocks noChangeArrowheads="1"/>
            </p:cNvSpPr>
            <p:nvPr/>
          </p:nvSpPr>
          <p:spPr bwMode="auto">
            <a:xfrm>
              <a:off x="736498" y="1011863"/>
              <a:ext cx="1223962" cy="346249"/>
            </a:xfrm>
            <a:prstGeom prst="rect">
              <a:avLst/>
            </a:prstGeom>
            <a:solidFill>
              <a:schemeClr val="bg1"/>
            </a:solidFill>
            <a:ln w="127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a:spAutoFit/>
            </a:bodyPr>
            <a:lstStyle/>
            <a:p>
              <a:pPr defTabSz="1219170">
                <a:spcBef>
                  <a:spcPct val="50000"/>
                </a:spcBef>
              </a:pPr>
              <a:r>
                <a:rPr lang="de-DE" altLang="de-DE" sz="2400" dirty="0">
                  <a:solidFill>
                    <a:prstClr val="black"/>
                  </a:solidFill>
                  <a:latin typeface="Arial" charset="0"/>
                </a:rPr>
                <a:t>Cycle t </a:t>
              </a:r>
            </a:p>
          </p:txBody>
        </p:sp>
        <p:grpSp>
          <p:nvGrpSpPr>
            <p:cNvPr id="8" name="Gruppieren 7"/>
            <p:cNvGrpSpPr/>
            <p:nvPr/>
          </p:nvGrpSpPr>
          <p:grpSpPr>
            <a:xfrm>
              <a:off x="76810" y="1419600"/>
              <a:ext cx="2382915" cy="1859750"/>
              <a:chOff x="0" y="1803650"/>
              <a:chExt cx="2382915" cy="1859750"/>
            </a:xfrm>
          </p:grpSpPr>
          <p:sp>
            <p:nvSpPr>
              <p:cNvPr id="9" name="Line 18"/>
              <p:cNvSpPr>
                <a:spLocks noChangeShapeType="1"/>
              </p:cNvSpPr>
              <p:nvPr/>
            </p:nvSpPr>
            <p:spPr bwMode="auto">
              <a:xfrm>
                <a:off x="1989138" y="2063515"/>
                <a:ext cx="0" cy="1127499"/>
              </a:xfrm>
              <a:prstGeom prst="line">
                <a:avLst/>
              </a:prstGeom>
              <a:noFill/>
              <a:ln w="12700">
                <a:noFill/>
                <a:round/>
                <a:headEnd/>
                <a:tailEnd/>
              </a:ln>
              <a:effectLst>
                <a:outerShdw blurRad="50800" dist="38100" dir="2700000" algn="tl" rotWithShape="0">
                  <a:prstClr val="black">
                    <a:alpha val="40000"/>
                  </a:prstClr>
                </a:outerShdw>
              </a:effectLst>
            </p:spPr>
            <p:txBody>
              <a:bodyPr/>
              <a:lstStyle/>
              <a:p>
                <a:pPr defTabSz="1219170"/>
                <a:endParaRPr lang="de-DE" sz="2400">
                  <a:solidFill>
                    <a:prstClr val="black"/>
                  </a:solidFill>
                  <a:latin typeface="Arial"/>
                </a:endParaRPr>
              </a:p>
            </p:txBody>
          </p:sp>
          <p:sp>
            <p:nvSpPr>
              <p:cNvPr id="10" name="Abgerundetes Rechteck 9"/>
              <p:cNvSpPr/>
              <p:nvPr/>
            </p:nvSpPr>
            <p:spPr>
              <a:xfrm>
                <a:off x="1805" y="1803650"/>
                <a:ext cx="1382580" cy="921720"/>
              </a:xfrm>
              <a:prstGeom prst="roundRect">
                <a:avLst>
                  <a:gd name="adj" fmla="val 22222"/>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GB" sz="2400" dirty="0">
                    <a:solidFill>
                      <a:prstClr val="black"/>
                    </a:solidFill>
                    <a:latin typeface="Arial"/>
                  </a:rPr>
                  <a:t>Selection units</a:t>
                </a:r>
              </a:p>
            </p:txBody>
          </p:sp>
          <p:sp>
            <p:nvSpPr>
              <p:cNvPr id="11" name="Abgerundetes Rechteck 10"/>
              <p:cNvSpPr/>
              <p:nvPr/>
            </p:nvSpPr>
            <p:spPr>
              <a:xfrm>
                <a:off x="1422790" y="1803650"/>
                <a:ext cx="960125" cy="921720"/>
              </a:xfrm>
              <a:prstGeom prst="roundRect">
                <a:avLst>
                  <a:gd name="adj" fmla="val 22222"/>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GB" sz="2400" dirty="0">
                    <a:solidFill>
                      <a:prstClr val="black"/>
                    </a:solidFill>
                    <a:latin typeface="Arial"/>
                  </a:rPr>
                  <a:t>Test units</a:t>
                </a:r>
              </a:p>
            </p:txBody>
          </p:sp>
          <p:sp>
            <p:nvSpPr>
              <p:cNvPr id="12" name="Abgerundetes Rechteck 11"/>
              <p:cNvSpPr/>
              <p:nvPr/>
            </p:nvSpPr>
            <p:spPr>
              <a:xfrm>
                <a:off x="45254" y="2741680"/>
                <a:ext cx="2337661" cy="921720"/>
              </a:xfrm>
              <a:prstGeom prst="roundRect">
                <a:avLst>
                  <a:gd name="adj" fmla="val 22222"/>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GB" sz="2400" dirty="0">
                    <a:solidFill>
                      <a:prstClr val="black"/>
                    </a:solidFill>
                    <a:latin typeface="Arial"/>
                  </a:rPr>
                  <a:t>Recombination units</a:t>
                </a:r>
              </a:p>
            </p:txBody>
          </p:sp>
          <p:sp>
            <p:nvSpPr>
              <p:cNvPr id="13" name="Abgerundetes Rechteck 12"/>
              <p:cNvSpPr/>
              <p:nvPr/>
            </p:nvSpPr>
            <p:spPr>
              <a:xfrm>
                <a:off x="0" y="1803650"/>
                <a:ext cx="2382915" cy="1843440"/>
              </a:xfrm>
              <a:prstGeom prst="roundRect">
                <a:avLst>
                  <a:gd name="adj" fmla="val 10494"/>
                </a:avLst>
              </a:prstGeom>
              <a:noFill/>
              <a:ln w="127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rial"/>
                </a:endParaRPr>
              </a:p>
            </p:txBody>
          </p:sp>
        </p:grpSp>
      </p:grpSp>
      <p:grpSp>
        <p:nvGrpSpPr>
          <p:cNvPr id="17" name="Gruppieren 16"/>
          <p:cNvGrpSpPr/>
          <p:nvPr/>
        </p:nvGrpSpPr>
        <p:grpSpPr>
          <a:xfrm>
            <a:off x="9168400" y="1585561"/>
            <a:ext cx="2560333" cy="1177753"/>
            <a:chOff x="6799490" y="881930"/>
            <a:chExt cx="1920250" cy="883315"/>
          </a:xfrm>
        </p:grpSpPr>
        <p:sp>
          <p:nvSpPr>
            <p:cNvPr id="2" name="Ellipse 1"/>
            <p:cNvSpPr/>
            <p:nvPr/>
          </p:nvSpPr>
          <p:spPr>
            <a:xfrm>
              <a:off x="6799490" y="881930"/>
              <a:ext cx="921720" cy="883315"/>
            </a:xfrm>
            <a:prstGeom prst="ellipse">
              <a:avLst/>
            </a:prstGeom>
            <a:noFill/>
            <a:ln w="12700">
              <a:solidFill>
                <a:schemeClr val="tx1"/>
              </a:solidFill>
            </a:ln>
            <a:effectLst>
              <a:outerShdw blurRad="50800" dist="38100" dir="2700000" algn="tl" rotWithShape="0">
                <a:srgbClr val="0000FF">
                  <a:alpha val="8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3200" b="1">
                <a:solidFill>
                  <a:prstClr val="white"/>
                </a:solidFill>
                <a:effectLst>
                  <a:outerShdw blurRad="38100" dist="38100" dir="2700000" algn="tl">
                    <a:srgbClr val="000000">
                      <a:alpha val="43137"/>
                    </a:srgbClr>
                  </a:outerShdw>
                </a:effectLst>
                <a:latin typeface="Arial"/>
              </a:endParaRPr>
            </a:p>
          </p:txBody>
        </p:sp>
        <p:sp>
          <p:nvSpPr>
            <p:cNvPr id="14" name="Ellipse 13"/>
            <p:cNvSpPr/>
            <p:nvPr/>
          </p:nvSpPr>
          <p:spPr>
            <a:xfrm>
              <a:off x="7798020" y="881930"/>
              <a:ext cx="921720" cy="883315"/>
            </a:xfrm>
            <a:prstGeom prst="ellipse">
              <a:avLst/>
            </a:prstGeom>
            <a:noFill/>
            <a:ln w="12700">
              <a:solidFill>
                <a:schemeClr val="tx1"/>
              </a:solidFill>
            </a:ln>
            <a:effectLst>
              <a:outerShdw blurRad="50800" dist="38100" dir="8100000" algn="tr" rotWithShape="0">
                <a:srgbClr val="FF0000">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3200" b="1">
                <a:solidFill>
                  <a:prstClr val="white"/>
                </a:solidFill>
                <a:effectLst>
                  <a:outerShdw blurRad="38100" dist="38100" dir="2700000" algn="tl">
                    <a:srgbClr val="000000">
                      <a:alpha val="43137"/>
                    </a:srgbClr>
                  </a:outerShdw>
                </a:effectLst>
                <a:latin typeface="Arial"/>
              </a:endParaRPr>
            </a:p>
          </p:txBody>
        </p:sp>
        <p:sp>
          <p:nvSpPr>
            <p:cNvPr id="15" name="Textfeld 14"/>
            <p:cNvSpPr txBox="1"/>
            <p:nvPr/>
          </p:nvSpPr>
          <p:spPr>
            <a:xfrm>
              <a:off x="7029920" y="1073955"/>
              <a:ext cx="460860" cy="438581"/>
            </a:xfrm>
            <a:prstGeom prst="rect">
              <a:avLst/>
            </a:prstGeom>
            <a:noFill/>
          </p:spPr>
          <p:txBody>
            <a:bodyPr wrap="square" rtlCol="0">
              <a:spAutoFit/>
            </a:bodyPr>
            <a:lstStyle/>
            <a:p>
              <a:pPr defTabSz="1219170"/>
              <a:r>
                <a:rPr lang="en-GB" sz="3200" b="1" dirty="0">
                  <a:solidFill>
                    <a:prstClr val="black"/>
                  </a:solidFill>
                  <a:effectLst>
                    <a:outerShdw blurRad="38100" dist="38100" dir="2700000" algn="tl">
                      <a:srgbClr val="000000">
                        <a:alpha val="43137"/>
                      </a:srgbClr>
                    </a:outerShdw>
                  </a:effectLst>
                  <a:latin typeface="Arial"/>
                </a:rPr>
                <a:t>♂</a:t>
              </a:r>
            </a:p>
          </p:txBody>
        </p:sp>
        <p:sp>
          <p:nvSpPr>
            <p:cNvPr id="16" name="Textfeld 15"/>
            <p:cNvSpPr txBox="1"/>
            <p:nvPr/>
          </p:nvSpPr>
          <p:spPr>
            <a:xfrm>
              <a:off x="8028450" y="1150765"/>
              <a:ext cx="384050" cy="438581"/>
            </a:xfrm>
            <a:prstGeom prst="rect">
              <a:avLst/>
            </a:prstGeom>
            <a:noFill/>
          </p:spPr>
          <p:txBody>
            <a:bodyPr wrap="square" rtlCol="0">
              <a:spAutoFit/>
            </a:bodyPr>
            <a:lstStyle/>
            <a:p>
              <a:pPr defTabSz="1219170"/>
              <a:r>
                <a:rPr lang="en-GB" sz="3200" b="1" dirty="0">
                  <a:solidFill>
                    <a:prstClr val="black"/>
                  </a:solidFill>
                  <a:effectLst>
                    <a:outerShdw blurRad="38100" dist="38100" dir="2700000" algn="tl">
                      <a:srgbClr val="000000">
                        <a:alpha val="43137"/>
                      </a:srgbClr>
                    </a:outerShdw>
                  </a:effectLst>
                  <a:latin typeface="Arial"/>
                </a:rPr>
                <a:t>♀</a:t>
              </a:r>
            </a:p>
          </p:txBody>
        </p:sp>
      </p:grpSp>
      <p:sp>
        <p:nvSpPr>
          <p:cNvPr id="18"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sp>
        <p:nvSpPr>
          <p:cNvPr id="19" name="Right Triangle 18"/>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87084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Arial"/>
            </a:endParaRPr>
          </a:p>
        </p:txBody>
      </p:sp>
      <p:sp>
        <p:nvSpPr>
          <p:cNvPr id="6" name="Textfeld 5"/>
          <p:cNvSpPr txBox="1"/>
          <p:nvPr/>
        </p:nvSpPr>
        <p:spPr>
          <a:xfrm>
            <a:off x="611340" y="305393"/>
            <a:ext cx="11240184" cy="4606389"/>
          </a:xfrm>
          <a:prstGeom prst="rect">
            <a:avLst/>
          </a:prstGeom>
          <a:noFill/>
          <a:ln>
            <a:noFill/>
          </a:ln>
        </p:spPr>
        <p:txBody>
          <a:bodyPr wrap="square" rtlCol="0">
            <a:spAutoFit/>
          </a:bodyPr>
          <a:lstStyle/>
          <a:p>
            <a:pPr defTabSz="1219170">
              <a:spcAft>
                <a:spcPts val="800"/>
              </a:spcAft>
            </a:pPr>
            <a:r>
              <a:rPr lang="en-GB" sz="2400" dirty="0">
                <a:solidFill>
                  <a:prstClr val="black"/>
                </a:solidFill>
                <a:latin typeface="Arial"/>
              </a:rPr>
              <a:t>End of Chapter 3. </a:t>
            </a:r>
          </a:p>
          <a:p>
            <a:pPr defTabSz="1219170">
              <a:spcAft>
                <a:spcPts val="800"/>
              </a:spcAft>
            </a:pPr>
            <a:endParaRPr lang="en-GB" sz="2400" dirty="0">
              <a:solidFill>
                <a:prstClr val="black"/>
              </a:solidFill>
              <a:latin typeface="Arial"/>
            </a:endParaRPr>
          </a:p>
          <a:p>
            <a:pPr defTabSz="1219170">
              <a:spcAft>
                <a:spcPts val="800"/>
              </a:spcAft>
            </a:pPr>
            <a:r>
              <a:rPr lang="en-GB" sz="2400" dirty="0">
                <a:solidFill>
                  <a:prstClr val="black"/>
                </a:solidFill>
                <a:latin typeface="Arial"/>
              </a:rPr>
              <a:t>Further reading</a:t>
            </a:r>
          </a:p>
          <a:p>
            <a:pPr defTabSz="1219170">
              <a:spcAft>
                <a:spcPts val="800"/>
              </a:spcAft>
            </a:pPr>
            <a:endParaRPr lang="en-GB" sz="2400" dirty="0">
              <a:solidFill>
                <a:prstClr val="black"/>
              </a:solidFill>
              <a:latin typeface="Arial"/>
            </a:endParaRPr>
          </a:p>
          <a:p>
            <a:pPr defTabSz="1219170">
              <a:spcAft>
                <a:spcPts val="800"/>
              </a:spcAft>
            </a:pPr>
            <a:r>
              <a:rPr lang="en-US" sz="2400" dirty="0">
                <a:solidFill>
                  <a:prstClr val="black"/>
                </a:solidFill>
                <a:latin typeface="Arial"/>
              </a:rPr>
              <a:t>DOI 10.1023/A:1003428430664</a:t>
            </a:r>
          </a:p>
          <a:p>
            <a:pPr defTabSz="1219170">
              <a:spcAft>
                <a:spcPts val="800"/>
              </a:spcAft>
            </a:pPr>
            <a:endParaRPr lang="en-GB" sz="2400" dirty="0">
              <a:solidFill>
                <a:prstClr val="black"/>
              </a:solidFill>
              <a:latin typeface="Arial"/>
            </a:endParaRPr>
          </a:p>
          <a:p>
            <a:pPr defTabSz="1219170">
              <a:spcAft>
                <a:spcPts val="800"/>
              </a:spcAft>
            </a:pPr>
            <a:r>
              <a:rPr lang="en-GB" sz="2400" dirty="0" err="1">
                <a:solidFill>
                  <a:prstClr val="black"/>
                </a:solidFill>
                <a:latin typeface="Arial"/>
              </a:rPr>
              <a:t>Hallauer</a:t>
            </a:r>
            <a:r>
              <a:rPr lang="en-GB" sz="2400" dirty="0">
                <a:solidFill>
                  <a:prstClr val="black"/>
                </a:solidFill>
                <a:latin typeface="Arial"/>
              </a:rPr>
              <a:t>, A.R., 1992. Recurrent selection in </a:t>
            </a:r>
            <a:r>
              <a:rPr lang="en-GB" sz="2400" dirty="0" err="1">
                <a:solidFill>
                  <a:prstClr val="black"/>
                </a:solidFill>
                <a:latin typeface="Arial"/>
              </a:rPr>
              <a:t>maized</a:t>
            </a:r>
            <a:r>
              <a:rPr lang="en-GB" sz="2400" dirty="0">
                <a:solidFill>
                  <a:prstClr val="black"/>
                </a:solidFill>
                <a:latin typeface="Arial"/>
              </a:rPr>
              <a:t>. Plant Breeding Reviews 9; 115-179.</a:t>
            </a:r>
          </a:p>
          <a:p>
            <a:pPr defTabSz="1219170">
              <a:spcAft>
                <a:spcPts val="800"/>
              </a:spcAft>
            </a:pPr>
            <a:endParaRPr lang="en-GB" sz="2400" dirty="0">
              <a:solidFill>
                <a:prstClr val="black"/>
              </a:solidFill>
              <a:latin typeface="Arial"/>
            </a:endParaRPr>
          </a:p>
          <a:p>
            <a:pPr defTabSz="1219170">
              <a:spcAft>
                <a:spcPts val="800"/>
              </a:spcAft>
            </a:pPr>
            <a:r>
              <a:rPr lang="en-GB" sz="2400" dirty="0">
                <a:solidFill>
                  <a:prstClr val="black"/>
                </a:solidFill>
                <a:latin typeface="Arial"/>
              </a:rPr>
              <a:t>DOI: 10.2135/cropsci2016.09.0742</a:t>
            </a:r>
          </a:p>
        </p:txBody>
      </p:sp>
      <p:sp>
        <p:nvSpPr>
          <p:cNvPr id="7"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31</a:t>
            </a:fld>
            <a:endParaRPr lang="en-GB" sz="24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3307B87-7E7A-4574-8214-02FAB579ADEC}"/>
              </a:ext>
            </a:extLst>
          </p:cNvPr>
          <p:cNvPicPr>
            <a:picLocks noChangeAspect="1"/>
          </p:cNvPicPr>
          <p:nvPr/>
        </p:nvPicPr>
        <p:blipFill>
          <a:blip r:embed="rId2"/>
          <a:stretch>
            <a:fillRect/>
          </a:stretch>
        </p:blipFill>
        <p:spPr>
          <a:xfrm>
            <a:off x="5154502" y="666628"/>
            <a:ext cx="6601851" cy="236509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80087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UNPLAB-BrMeth_Ch-8[</a:t>
            </a:r>
            <a:r>
              <a:rPr lang="de-DE" dirty="0" err="1"/>
              <a:t>TheFour</a:t>
            </a:r>
            <a:r>
              <a:rPr lang="de-DE" dirty="0"/>
              <a:t> I]</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32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887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366933" y="6272778"/>
            <a:ext cx="372089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defTabSz="1219170"/>
            <a:r>
              <a:rPr lang="en-GB" sz="2400" dirty="0">
                <a:solidFill>
                  <a:prstClr val="black"/>
                </a:solidFill>
                <a:latin typeface="Arial" panose="020B0604020202020204" pitchFamily="34" charset="0"/>
                <a:cs typeface="Arial" panose="020B0604020202020204" pitchFamily="34" charset="0"/>
              </a:rPr>
              <a:t>https://s.gwdg.de/erbR6w</a:t>
            </a:r>
          </a:p>
        </p:txBody>
      </p:sp>
      <p:sp>
        <p:nvSpPr>
          <p:cNvPr id="5" name="Abgerundete rechteckige Legende 4"/>
          <p:cNvSpPr/>
          <p:nvPr/>
        </p:nvSpPr>
        <p:spPr>
          <a:xfrm>
            <a:off x="96000" y="4936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19170"/>
            <a:r>
              <a:rPr lang="en-GB" sz="2400" dirty="0">
                <a:solidFill>
                  <a:prstClr val="black"/>
                </a:solidFill>
                <a:latin typeface="Arial"/>
              </a:rPr>
              <a:t>We have to admit that in all these methods of recurrent selection, we did not specify any numbers; we so far ignored a topic named ‘</a:t>
            </a:r>
            <a:r>
              <a:rPr lang="en-GB" sz="2400" dirty="0">
                <a:solidFill>
                  <a:srgbClr val="0000FF"/>
                </a:solidFill>
                <a:latin typeface="Arial"/>
              </a:rPr>
              <a:t>Allocation of Resources</a:t>
            </a:r>
            <a:r>
              <a:rPr lang="en-GB" sz="2400" u="sng" dirty="0">
                <a:solidFill>
                  <a:prstClr val="black"/>
                </a:solidFill>
                <a:latin typeface="Arial"/>
              </a:rPr>
              <a:t>’</a:t>
            </a:r>
            <a:r>
              <a:rPr lang="en-GB" sz="2400" dirty="0">
                <a:solidFill>
                  <a:prstClr val="black"/>
                </a:solidFill>
                <a:latin typeface="Arial"/>
              </a:rPr>
              <a:t>. </a:t>
            </a:r>
            <a:br>
              <a:rPr lang="en-GB" sz="2400" dirty="0">
                <a:solidFill>
                  <a:prstClr val="black"/>
                </a:solidFill>
                <a:latin typeface="Arial"/>
              </a:rPr>
            </a:br>
            <a:endParaRPr lang="en-GB" sz="2400" dirty="0">
              <a:solidFill>
                <a:prstClr val="black"/>
              </a:solidFill>
              <a:latin typeface="Arial"/>
            </a:endParaRPr>
          </a:p>
          <a:p>
            <a:pPr defTabSz="1219170"/>
            <a:r>
              <a:rPr lang="en-GB" sz="2400" dirty="0">
                <a:solidFill>
                  <a:prstClr val="black"/>
                </a:solidFill>
                <a:latin typeface="Arial"/>
              </a:rPr>
              <a:t>How many plants to take as candidates? If we have field-based progeny-testing, then ... plot size, number of replications, number of locations and seasons for the field tests? How strict to select? How exactly to recombine? </a:t>
            </a:r>
          </a:p>
          <a:p>
            <a:pPr defTabSz="1219170"/>
            <a:endParaRPr lang="en-GB" sz="2400" dirty="0">
              <a:solidFill>
                <a:prstClr val="black"/>
              </a:solidFill>
              <a:latin typeface="Arial"/>
            </a:endParaRPr>
          </a:p>
          <a:p>
            <a:pPr defTabSz="1219170"/>
            <a:r>
              <a:rPr lang="en-GB" sz="2400" dirty="0">
                <a:solidFill>
                  <a:prstClr val="black"/>
                </a:solidFill>
                <a:latin typeface="Arial"/>
              </a:rPr>
              <a:t>How many cycles to go unless new (alien) material is drained into the germplasm; or unless cultivar development can be started? </a:t>
            </a:r>
            <a:br>
              <a:rPr lang="en-GB" sz="2400" dirty="0">
                <a:solidFill>
                  <a:prstClr val="black"/>
                </a:solidFill>
                <a:latin typeface="Arial"/>
              </a:rPr>
            </a:br>
            <a:r>
              <a:rPr lang="en-GB" sz="2400" dirty="0">
                <a:solidFill>
                  <a:prstClr val="black"/>
                </a:solidFill>
                <a:latin typeface="Arial"/>
              </a:rPr>
              <a:t>More questions linger backstage ;-) </a:t>
            </a:r>
          </a:p>
          <a:p>
            <a:pPr defTabSz="1219170"/>
            <a:endParaRPr lang="en-GB" sz="2400" dirty="0">
              <a:solidFill>
                <a:prstClr val="black"/>
              </a:solidFill>
              <a:latin typeface="Arial"/>
            </a:endParaRPr>
          </a:p>
          <a:p>
            <a:pPr defTabSz="1219170"/>
            <a:r>
              <a:rPr lang="en-GB" sz="2400" dirty="0">
                <a:solidFill>
                  <a:prstClr val="black"/>
                </a:solidFill>
                <a:latin typeface="Arial"/>
              </a:rPr>
              <a:t>Let us, to come nearer to reality, at least add </a:t>
            </a:r>
            <a:r>
              <a:rPr lang="en-GB" sz="2400" dirty="0">
                <a:solidFill>
                  <a:srgbClr val="0000FF"/>
                </a:solidFill>
                <a:latin typeface="Arial"/>
              </a:rPr>
              <a:t>Allocation</a:t>
            </a:r>
            <a:r>
              <a:rPr lang="en-GB" sz="2400" dirty="0">
                <a:solidFill>
                  <a:prstClr val="black"/>
                </a:solidFill>
                <a:latin typeface="Arial"/>
              </a:rPr>
              <a:t> data ...</a:t>
            </a:r>
          </a:p>
        </p:txBody>
      </p:sp>
      <p:sp>
        <p:nvSpPr>
          <p:cNvPr id="6" name="Textfeld 5"/>
          <p:cNvSpPr txBox="1"/>
          <p:nvPr/>
        </p:nvSpPr>
        <p:spPr>
          <a:xfrm>
            <a:off x="11468099" y="49361"/>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7158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95" y="36000"/>
            <a:ext cx="5374758" cy="665456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22"/>
          <p:cNvSpPr>
            <a:spLocks noChangeArrowheads="1"/>
          </p:cNvSpPr>
          <p:nvPr/>
        </p:nvSpPr>
        <p:spPr bwMode="auto">
          <a:xfrm>
            <a:off x="341887" y="281296"/>
            <a:ext cx="2540000" cy="87418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 name="AutoShape 523"/>
          <p:cNvSpPr>
            <a:spLocks noChangeArrowheads="1"/>
          </p:cNvSpPr>
          <p:nvPr/>
        </p:nvSpPr>
        <p:spPr bwMode="auto">
          <a:xfrm rot="5400000">
            <a:off x="20690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 name="AutoShape 524"/>
          <p:cNvSpPr>
            <a:spLocks noChangeArrowheads="1"/>
          </p:cNvSpPr>
          <p:nvPr/>
        </p:nvSpPr>
        <p:spPr bwMode="auto">
          <a:xfrm rot="5400000">
            <a:off x="18658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 name="AutoShape 525"/>
          <p:cNvSpPr>
            <a:spLocks noChangeArrowheads="1"/>
          </p:cNvSpPr>
          <p:nvPr/>
        </p:nvSpPr>
        <p:spPr bwMode="auto">
          <a:xfrm rot="5400000">
            <a:off x="1662687" y="374431"/>
            <a:ext cx="78316"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0" name="AutoShape 526"/>
          <p:cNvSpPr>
            <a:spLocks noChangeArrowheads="1"/>
          </p:cNvSpPr>
          <p:nvPr/>
        </p:nvSpPr>
        <p:spPr bwMode="auto">
          <a:xfrm rot="5400000">
            <a:off x="14594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1" name="AutoShape 527"/>
          <p:cNvSpPr>
            <a:spLocks noChangeArrowheads="1"/>
          </p:cNvSpPr>
          <p:nvPr/>
        </p:nvSpPr>
        <p:spPr bwMode="auto">
          <a:xfrm rot="5400000">
            <a:off x="1258404" y="376546"/>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2" name="AutoShape 528"/>
          <p:cNvSpPr>
            <a:spLocks noChangeArrowheads="1"/>
          </p:cNvSpPr>
          <p:nvPr/>
        </p:nvSpPr>
        <p:spPr bwMode="auto">
          <a:xfrm rot="5400000">
            <a:off x="1053087" y="374431"/>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3" name="AutoShape 529"/>
          <p:cNvSpPr>
            <a:spLocks noChangeArrowheads="1"/>
          </p:cNvSpPr>
          <p:nvPr/>
        </p:nvSpPr>
        <p:spPr bwMode="auto">
          <a:xfrm rot="5400000">
            <a:off x="8498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4" name="AutoShape 530"/>
          <p:cNvSpPr>
            <a:spLocks noChangeArrowheads="1"/>
          </p:cNvSpPr>
          <p:nvPr/>
        </p:nvSpPr>
        <p:spPr bwMode="auto">
          <a:xfrm rot="5400000">
            <a:off x="6466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5" name="AutoShape 531"/>
          <p:cNvSpPr>
            <a:spLocks noChangeArrowheads="1"/>
          </p:cNvSpPr>
          <p:nvPr/>
        </p:nvSpPr>
        <p:spPr bwMode="auto">
          <a:xfrm rot="5400000">
            <a:off x="443487" y="374431"/>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 name="AutoShape 532"/>
          <p:cNvSpPr>
            <a:spLocks noChangeArrowheads="1"/>
          </p:cNvSpPr>
          <p:nvPr/>
        </p:nvSpPr>
        <p:spPr bwMode="auto">
          <a:xfrm rot="5400000">
            <a:off x="2274404" y="376546"/>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 name="AutoShape 533"/>
          <p:cNvSpPr>
            <a:spLocks noChangeArrowheads="1"/>
          </p:cNvSpPr>
          <p:nvPr/>
        </p:nvSpPr>
        <p:spPr bwMode="auto">
          <a:xfrm rot="5400000">
            <a:off x="2477604" y="376546"/>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 name="AutoShape 534"/>
          <p:cNvSpPr>
            <a:spLocks noChangeArrowheads="1"/>
          </p:cNvSpPr>
          <p:nvPr/>
        </p:nvSpPr>
        <p:spPr bwMode="auto">
          <a:xfrm rot="5400000">
            <a:off x="2680804" y="376546"/>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 name="AutoShape 535"/>
          <p:cNvSpPr>
            <a:spLocks noChangeArrowheads="1"/>
          </p:cNvSpPr>
          <p:nvPr/>
        </p:nvSpPr>
        <p:spPr bwMode="auto">
          <a:xfrm rot="5400000">
            <a:off x="20690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0" name="AutoShape 536"/>
          <p:cNvSpPr>
            <a:spLocks noChangeArrowheads="1"/>
          </p:cNvSpPr>
          <p:nvPr/>
        </p:nvSpPr>
        <p:spPr bwMode="auto">
          <a:xfrm rot="5400000">
            <a:off x="18658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1" name="AutoShape 537"/>
          <p:cNvSpPr>
            <a:spLocks noChangeArrowheads="1"/>
          </p:cNvSpPr>
          <p:nvPr/>
        </p:nvSpPr>
        <p:spPr bwMode="auto">
          <a:xfrm rot="5400000">
            <a:off x="16626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2" name="AutoShape 538"/>
          <p:cNvSpPr>
            <a:spLocks noChangeArrowheads="1"/>
          </p:cNvSpPr>
          <p:nvPr/>
        </p:nvSpPr>
        <p:spPr bwMode="auto">
          <a:xfrm rot="5400000">
            <a:off x="14594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3" name="AutoShape 539"/>
          <p:cNvSpPr>
            <a:spLocks noChangeArrowheads="1"/>
          </p:cNvSpPr>
          <p:nvPr/>
        </p:nvSpPr>
        <p:spPr bwMode="auto">
          <a:xfrm rot="5400000">
            <a:off x="1258404" y="571279"/>
            <a:ext cx="78317"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4" name="AutoShape 540"/>
          <p:cNvSpPr>
            <a:spLocks noChangeArrowheads="1"/>
          </p:cNvSpPr>
          <p:nvPr/>
        </p:nvSpPr>
        <p:spPr bwMode="auto">
          <a:xfrm rot="5400000">
            <a:off x="10530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5" name="AutoShape 541"/>
          <p:cNvSpPr>
            <a:spLocks noChangeArrowheads="1"/>
          </p:cNvSpPr>
          <p:nvPr/>
        </p:nvSpPr>
        <p:spPr bwMode="auto">
          <a:xfrm rot="5400000">
            <a:off x="849887" y="569164"/>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6" name="AutoShape 542"/>
          <p:cNvSpPr>
            <a:spLocks noChangeArrowheads="1"/>
          </p:cNvSpPr>
          <p:nvPr/>
        </p:nvSpPr>
        <p:spPr bwMode="auto">
          <a:xfrm rot="5400000">
            <a:off x="646687" y="569164"/>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7" name="AutoShape 543"/>
          <p:cNvSpPr>
            <a:spLocks noChangeArrowheads="1"/>
          </p:cNvSpPr>
          <p:nvPr/>
        </p:nvSpPr>
        <p:spPr bwMode="auto">
          <a:xfrm rot="5400000">
            <a:off x="443487" y="569164"/>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8" name="AutoShape 544"/>
          <p:cNvSpPr>
            <a:spLocks noChangeArrowheads="1"/>
          </p:cNvSpPr>
          <p:nvPr/>
        </p:nvSpPr>
        <p:spPr bwMode="auto">
          <a:xfrm rot="5400000">
            <a:off x="2274404" y="571279"/>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29" name="AutoShape 545"/>
          <p:cNvSpPr>
            <a:spLocks noChangeArrowheads="1"/>
          </p:cNvSpPr>
          <p:nvPr/>
        </p:nvSpPr>
        <p:spPr bwMode="auto">
          <a:xfrm rot="5400000">
            <a:off x="2477604" y="571279"/>
            <a:ext cx="78317"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0" name="AutoShape 546"/>
          <p:cNvSpPr>
            <a:spLocks noChangeArrowheads="1"/>
          </p:cNvSpPr>
          <p:nvPr/>
        </p:nvSpPr>
        <p:spPr bwMode="auto">
          <a:xfrm rot="5400000">
            <a:off x="2680804" y="571279"/>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1" name="AutoShape 547"/>
          <p:cNvSpPr>
            <a:spLocks noChangeArrowheads="1"/>
          </p:cNvSpPr>
          <p:nvPr/>
        </p:nvSpPr>
        <p:spPr bwMode="auto">
          <a:xfrm rot="5400000">
            <a:off x="20680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2" name="AutoShape 548"/>
          <p:cNvSpPr>
            <a:spLocks noChangeArrowheads="1"/>
          </p:cNvSpPr>
          <p:nvPr/>
        </p:nvSpPr>
        <p:spPr bwMode="auto">
          <a:xfrm rot="5400000">
            <a:off x="1864829" y="762839"/>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3" name="AutoShape 549"/>
          <p:cNvSpPr>
            <a:spLocks noChangeArrowheads="1"/>
          </p:cNvSpPr>
          <p:nvPr/>
        </p:nvSpPr>
        <p:spPr bwMode="auto">
          <a:xfrm rot="5400000">
            <a:off x="16616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4" name="AutoShape 550"/>
          <p:cNvSpPr>
            <a:spLocks noChangeArrowheads="1"/>
          </p:cNvSpPr>
          <p:nvPr/>
        </p:nvSpPr>
        <p:spPr bwMode="auto">
          <a:xfrm rot="5400000">
            <a:off x="14584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5" name="AutoShape 551"/>
          <p:cNvSpPr>
            <a:spLocks noChangeArrowheads="1"/>
          </p:cNvSpPr>
          <p:nvPr/>
        </p:nvSpPr>
        <p:spPr bwMode="auto">
          <a:xfrm rot="5400000">
            <a:off x="1257346" y="7649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6" name="AutoShape 552"/>
          <p:cNvSpPr>
            <a:spLocks noChangeArrowheads="1"/>
          </p:cNvSpPr>
          <p:nvPr/>
        </p:nvSpPr>
        <p:spPr bwMode="auto">
          <a:xfrm rot="5400000">
            <a:off x="1052029" y="762839"/>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7" name="AutoShape 553"/>
          <p:cNvSpPr>
            <a:spLocks noChangeArrowheads="1"/>
          </p:cNvSpPr>
          <p:nvPr/>
        </p:nvSpPr>
        <p:spPr bwMode="auto">
          <a:xfrm rot="5400000">
            <a:off x="848829" y="762839"/>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8" name="AutoShape 554"/>
          <p:cNvSpPr>
            <a:spLocks noChangeArrowheads="1"/>
          </p:cNvSpPr>
          <p:nvPr/>
        </p:nvSpPr>
        <p:spPr bwMode="auto">
          <a:xfrm rot="5400000">
            <a:off x="645629" y="762839"/>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39" name="AutoShape 555"/>
          <p:cNvSpPr>
            <a:spLocks noChangeArrowheads="1"/>
          </p:cNvSpPr>
          <p:nvPr/>
        </p:nvSpPr>
        <p:spPr bwMode="auto">
          <a:xfrm rot="5400000">
            <a:off x="442429" y="762839"/>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0" name="AutoShape 556"/>
          <p:cNvSpPr>
            <a:spLocks noChangeArrowheads="1"/>
          </p:cNvSpPr>
          <p:nvPr/>
        </p:nvSpPr>
        <p:spPr bwMode="auto">
          <a:xfrm rot="5400000">
            <a:off x="2273346" y="7649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1" name="AutoShape 557"/>
          <p:cNvSpPr>
            <a:spLocks noChangeArrowheads="1"/>
          </p:cNvSpPr>
          <p:nvPr/>
        </p:nvSpPr>
        <p:spPr bwMode="auto">
          <a:xfrm rot="5400000">
            <a:off x="2476546" y="764955"/>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2" name="AutoShape 558"/>
          <p:cNvSpPr>
            <a:spLocks noChangeArrowheads="1"/>
          </p:cNvSpPr>
          <p:nvPr/>
        </p:nvSpPr>
        <p:spPr bwMode="auto">
          <a:xfrm rot="5400000">
            <a:off x="2679746" y="764955"/>
            <a:ext cx="80433"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3" name="AutoShape 559"/>
          <p:cNvSpPr>
            <a:spLocks noChangeArrowheads="1"/>
          </p:cNvSpPr>
          <p:nvPr/>
        </p:nvSpPr>
        <p:spPr bwMode="auto">
          <a:xfrm rot="5400000">
            <a:off x="2068029" y="957572"/>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4" name="AutoShape 560"/>
          <p:cNvSpPr>
            <a:spLocks noChangeArrowheads="1"/>
          </p:cNvSpPr>
          <p:nvPr/>
        </p:nvSpPr>
        <p:spPr bwMode="auto">
          <a:xfrm rot="5400000">
            <a:off x="18648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5" name="AutoShape 561"/>
          <p:cNvSpPr>
            <a:spLocks noChangeArrowheads="1"/>
          </p:cNvSpPr>
          <p:nvPr/>
        </p:nvSpPr>
        <p:spPr bwMode="auto">
          <a:xfrm rot="5400000">
            <a:off x="1661629" y="957572"/>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6" name="AutoShape 562"/>
          <p:cNvSpPr>
            <a:spLocks noChangeArrowheads="1"/>
          </p:cNvSpPr>
          <p:nvPr/>
        </p:nvSpPr>
        <p:spPr bwMode="auto">
          <a:xfrm rot="5400000">
            <a:off x="1458429" y="957572"/>
            <a:ext cx="80433"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7" name="AutoShape 563"/>
          <p:cNvSpPr>
            <a:spLocks noChangeArrowheads="1"/>
          </p:cNvSpPr>
          <p:nvPr/>
        </p:nvSpPr>
        <p:spPr bwMode="auto">
          <a:xfrm rot="5400000">
            <a:off x="1257346" y="9596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8" name="AutoShape 564"/>
          <p:cNvSpPr>
            <a:spLocks noChangeArrowheads="1"/>
          </p:cNvSpPr>
          <p:nvPr/>
        </p:nvSpPr>
        <p:spPr bwMode="auto">
          <a:xfrm rot="5400000">
            <a:off x="10520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49" name="AutoShape 565"/>
          <p:cNvSpPr>
            <a:spLocks noChangeArrowheads="1"/>
          </p:cNvSpPr>
          <p:nvPr/>
        </p:nvSpPr>
        <p:spPr bwMode="auto">
          <a:xfrm rot="5400000">
            <a:off x="8488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0" name="AutoShape 566"/>
          <p:cNvSpPr>
            <a:spLocks noChangeArrowheads="1"/>
          </p:cNvSpPr>
          <p:nvPr/>
        </p:nvSpPr>
        <p:spPr bwMode="auto">
          <a:xfrm rot="5400000">
            <a:off x="645629" y="957572"/>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1" name="AutoShape 567"/>
          <p:cNvSpPr>
            <a:spLocks noChangeArrowheads="1"/>
          </p:cNvSpPr>
          <p:nvPr/>
        </p:nvSpPr>
        <p:spPr bwMode="auto">
          <a:xfrm rot="5400000">
            <a:off x="442429" y="957572"/>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2" name="AutoShape 568"/>
          <p:cNvSpPr>
            <a:spLocks noChangeArrowheads="1"/>
          </p:cNvSpPr>
          <p:nvPr/>
        </p:nvSpPr>
        <p:spPr bwMode="auto">
          <a:xfrm rot="5400000">
            <a:off x="2273346" y="959689"/>
            <a:ext cx="80433"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3" name="AutoShape 569"/>
          <p:cNvSpPr>
            <a:spLocks noChangeArrowheads="1"/>
          </p:cNvSpPr>
          <p:nvPr/>
        </p:nvSpPr>
        <p:spPr bwMode="auto">
          <a:xfrm rot="5400000">
            <a:off x="2476546" y="9596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54" name="AutoShape 570"/>
          <p:cNvSpPr>
            <a:spLocks noChangeArrowheads="1"/>
          </p:cNvSpPr>
          <p:nvPr/>
        </p:nvSpPr>
        <p:spPr bwMode="auto">
          <a:xfrm rot="5400000">
            <a:off x="2679746" y="95968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58" name="AutoShape 574"/>
          <p:cNvCxnSpPr>
            <a:cxnSpLocks noChangeShapeType="1"/>
            <a:stCxn id="71" idx="2"/>
            <a:endCxn id="77" idx="0"/>
          </p:cNvCxnSpPr>
          <p:nvPr/>
        </p:nvCxnSpPr>
        <p:spPr bwMode="auto">
          <a:xfrm flipH="1">
            <a:off x="540854" y="704629"/>
            <a:ext cx="423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575"/>
          <p:cNvCxnSpPr>
            <a:cxnSpLocks noChangeShapeType="1"/>
            <a:stCxn id="72" idx="2"/>
            <a:endCxn id="78" idx="0"/>
          </p:cNvCxnSpPr>
          <p:nvPr/>
        </p:nvCxnSpPr>
        <p:spPr bwMode="auto">
          <a:xfrm>
            <a:off x="786387" y="895130"/>
            <a:ext cx="165100"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576"/>
          <p:cNvCxnSpPr>
            <a:cxnSpLocks noChangeShapeType="1"/>
            <a:stCxn id="74" idx="2"/>
            <a:endCxn id="104" idx="0"/>
          </p:cNvCxnSpPr>
          <p:nvPr/>
        </p:nvCxnSpPr>
        <p:spPr bwMode="auto">
          <a:xfrm>
            <a:off x="1594954" y="1098329"/>
            <a:ext cx="194733" cy="7217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577"/>
          <p:cNvCxnSpPr>
            <a:cxnSpLocks noChangeShapeType="1"/>
            <a:stCxn id="76" idx="2"/>
            <a:endCxn id="79" idx="0"/>
          </p:cNvCxnSpPr>
          <p:nvPr/>
        </p:nvCxnSpPr>
        <p:spPr bwMode="auto">
          <a:xfrm>
            <a:off x="2606721" y="713096"/>
            <a:ext cx="296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578"/>
          <p:cNvCxnSpPr>
            <a:cxnSpLocks noChangeShapeType="1"/>
            <a:stCxn id="73" idx="2"/>
            <a:endCxn id="120" idx="0"/>
          </p:cNvCxnSpPr>
          <p:nvPr/>
        </p:nvCxnSpPr>
        <p:spPr bwMode="auto">
          <a:xfrm>
            <a:off x="1192787" y="514130"/>
            <a:ext cx="165100" cy="1301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579"/>
          <p:cNvCxnSpPr>
            <a:cxnSpLocks noChangeShapeType="1"/>
            <a:stCxn id="75" idx="2"/>
            <a:endCxn id="103" idx="0"/>
          </p:cNvCxnSpPr>
          <p:nvPr/>
        </p:nvCxnSpPr>
        <p:spPr bwMode="auto">
          <a:xfrm>
            <a:off x="2208787" y="1094097"/>
            <a:ext cx="0" cy="7260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AutoShape 582"/>
          <p:cNvCxnSpPr>
            <a:cxnSpLocks noChangeShapeType="1"/>
            <a:stCxn id="67" idx="2"/>
            <a:endCxn id="80" idx="0"/>
          </p:cNvCxnSpPr>
          <p:nvPr/>
        </p:nvCxnSpPr>
        <p:spPr bwMode="auto">
          <a:xfrm>
            <a:off x="553554" y="1401014"/>
            <a:ext cx="139700" cy="41698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7" name="Oval 583"/>
          <p:cNvSpPr>
            <a:spLocks noChangeArrowheads="1"/>
          </p:cNvSpPr>
          <p:nvPr/>
        </p:nvSpPr>
        <p:spPr bwMode="auto">
          <a:xfrm>
            <a:off x="553553" y="1394663"/>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68" name="Oval 584"/>
          <p:cNvSpPr>
            <a:spLocks noChangeArrowheads="1"/>
          </p:cNvSpPr>
          <p:nvPr/>
        </p:nvSpPr>
        <p:spPr bwMode="auto">
          <a:xfrm>
            <a:off x="871053" y="139678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69" name="Oval 585"/>
          <p:cNvSpPr>
            <a:spLocks noChangeArrowheads="1"/>
          </p:cNvSpPr>
          <p:nvPr/>
        </p:nvSpPr>
        <p:spPr bwMode="auto">
          <a:xfrm>
            <a:off x="2617305" y="1403129"/>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70" name="AutoShape 586"/>
          <p:cNvCxnSpPr>
            <a:cxnSpLocks noChangeShapeType="1"/>
            <a:stCxn id="68" idx="6"/>
            <a:endCxn id="82" idx="0"/>
          </p:cNvCxnSpPr>
          <p:nvPr/>
        </p:nvCxnSpPr>
        <p:spPr bwMode="auto">
          <a:xfrm>
            <a:off x="881637" y="1403130"/>
            <a:ext cx="211667" cy="41063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AutoShape 587"/>
          <p:cNvSpPr>
            <a:spLocks noChangeArrowheads="1"/>
          </p:cNvSpPr>
          <p:nvPr/>
        </p:nvSpPr>
        <p:spPr bwMode="auto">
          <a:xfrm>
            <a:off x="363053" y="5120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2" name="AutoShape 588"/>
          <p:cNvSpPr>
            <a:spLocks noChangeArrowheads="1"/>
          </p:cNvSpPr>
          <p:nvPr/>
        </p:nvSpPr>
        <p:spPr bwMode="auto">
          <a:xfrm>
            <a:off x="566253" y="7025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3" name="AutoShape 589"/>
          <p:cNvSpPr>
            <a:spLocks noChangeArrowheads="1"/>
          </p:cNvSpPr>
          <p:nvPr/>
        </p:nvSpPr>
        <p:spPr bwMode="auto">
          <a:xfrm>
            <a:off x="972653" y="3215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4" name="AutoShape 590"/>
          <p:cNvSpPr>
            <a:spLocks noChangeArrowheads="1"/>
          </p:cNvSpPr>
          <p:nvPr/>
        </p:nvSpPr>
        <p:spPr bwMode="auto">
          <a:xfrm>
            <a:off x="1374820" y="905713"/>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5" name="AutoShape 591"/>
          <p:cNvSpPr>
            <a:spLocks noChangeArrowheads="1"/>
          </p:cNvSpPr>
          <p:nvPr/>
        </p:nvSpPr>
        <p:spPr bwMode="auto">
          <a:xfrm>
            <a:off x="1988653" y="901480"/>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6" name="AutoShape 592"/>
          <p:cNvSpPr>
            <a:spLocks noChangeArrowheads="1"/>
          </p:cNvSpPr>
          <p:nvPr/>
        </p:nvSpPr>
        <p:spPr bwMode="auto">
          <a:xfrm>
            <a:off x="2386587" y="520480"/>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7" name="Rectangle 593"/>
          <p:cNvSpPr>
            <a:spLocks noChangeArrowheads="1"/>
          </p:cNvSpPr>
          <p:nvPr/>
        </p:nvSpPr>
        <p:spPr bwMode="auto">
          <a:xfrm>
            <a:off x="468888" y="1815880"/>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8" name="Rectangle 594"/>
          <p:cNvSpPr>
            <a:spLocks noChangeArrowheads="1"/>
          </p:cNvSpPr>
          <p:nvPr/>
        </p:nvSpPr>
        <p:spPr bwMode="auto">
          <a:xfrm>
            <a:off x="879521" y="1815880"/>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9" name="Rectangle 595"/>
          <p:cNvSpPr>
            <a:spLocks noChangeArrowheads="1"/>
          </p:cNvSpPr>
          <p:nvPr/>
        </p:nvSpPr>
        <p:spPr bwMode="auto">
          <a:xfrm>
            <a:off x="2564388" y="1824347"/>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0" name="AutoShape 596"/>
          <p:cNvSpPr>
            <a:spLocks noChangeArrowheads="1"/>
          </p:cNvSpPr>
          <p:nvPr/>
        </p:nvSpPr>
        <p:spPr bwMode="auto">
          <a:xfrm>
            <a:off x="650921" y="1830696"/>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1" name="AutoShape 597"/>
          <p:cNvSpPr>
            <a:spLocks noChangeArrowheads="1"/>
          </p:cNvSpPr>
          <p:nvPr/>
        </p:nvSpPr>
        <p:spPr bwMode="auto">
          <a:xfrm>
            <a:off x="650921" y="2025430"/>
            <a:ext cx="82551"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2" name="AutoShape 598"/>
          <p:cNvSpPr>
            <a:spLocks noChangeArrowheads="1"/>
          </p:cNvSpPr>
          <p:nvPr/>
        </p:nvSpPr>
        <p:spPr bwMode="auto">
          <a:xfrm>
            <a:off x="1050971" y="1826463"/>
            <a:ext cx="82549"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3" name="AutoShape 599"/>
          <p:cNvSpPr>
            <a:spLocks noChangeArrowheads="1"/>
          </p:cNvSpPr>
          <p:nvPr/>
        </p:nvSpPr>
        <p:spPr bwMode="auto">
          <a:xfrm>
            <a:off x="1050971" y="2021196"/>
            <a:ext cx="82549"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4" name="AutoShape 600"/>
          <p:cNvSpPr>
            <a:spLocks noChangeArrowheads="1"/>
          </p:cNvSpPr>
          <p:nvPr/>
        </p:nvSpPr>
        <p:spPr bwMode="auto">
          <a:xfrm>
            <a:off x="1459487" y="1822230"/>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5" name="AutoShape 601"/>
          <p:cNvSpPr>
            <a:spLocks noChangeArrowheads="1"/>
          </p:cNvSpPr>
          <p:nvPr/>
        </p:nvSpPr>
        <p:spPr bwMode="auto">
          <a:xfrm>
            <a:off x="1459487" y="2016963"/>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6" name="AutoShape 602"/>
          <p:cNvSpPr>
            <a:spLocks noChangeArrowheads="1"/>
          </p:cNvSpPr>
          <p:nvPr/>
        </p:nvSpPr>
        <p:spPr bwMode="auto">
          <a:xfrm>
            <a:off x="1891287" y="1832814"/>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7" name="AutoShape 603"/>
          <p:cNvSpPr>
            <a:spLocks noChangeArrowheads="1"/>
          </p:cNvSpPr>
          <p:nvPr/>
        </p:nvSpPr>
        <p:spPr bwMode="auto">
          <a:xfrm>
            <a:off x="1891287" y="2027547"/>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8" name="AutoShape 604"/>
          <p:cNvSpPr>
            <a:spLocks noChangeArrowheads="1"/>
          </p:cNvSpPr>
          <p:nvPr/>
        </p:nvSpPr>
        <p:spPr bwMode="auto">
          <a:xfrm>
            <a:off x="2306154" y="1828581"/>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9" name="AutoShape 605"/>
          <p:cNvSpPr>
            <a:spLocks noChangeArrowheads="1"/>
          </p:cNvSpPr>
          <p:nvPr/>
        </p:nvSpPr>
        <p:spPr bwMode="auto">
          <a:xfrm>
            <a:off x="2306154" y="2023314"/>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0" name="AutoShape 606"/>
          <p:cNvSpPr>
            <a:spLocks noChangeArrowheads="1"/>
          </p:cNvSpPr>
          <p:nvPr/>
        </p:nvSpPr>
        <p:spPr bwMode="auto">
          <a:xfrm>
            <a:off x="2740071" y="1841281"/>
            <a:ext cx="82549" cy="78316"/>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1" name="AutoShape 607"/>
          <p:cNvSpPr>
            <a:spLocks noChangeArrowheads="1"/>
          </p:cNvSpPr>
          <p:nvPr/>
        </p:nvSpPr>
        <p:spPr bwMode="auto">
          <a:xfrm>
            <a:off x="2740071" y="2036014"/>
            <a:ext cx="82549" cy="78316"/>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92" name="AutoShape 608"/>
          <p:cNvCxnSpPr>
            <a:cxnSpLocks noChangeShapeType="1"/>
            <a:stCxn id="67" idx="7"/>
            <a:endCxn id="81" idx="0"/>
          </p:cNvCxnSpPr>
          <p:nvPr/>
        </p:nvCxnSpPr>
        <p:spPr bwMode="auto">
          <a:xfrm>
            <a:off x="562021" y="1396780"/>
            <a:ext cx="131233" cy="6159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AutoShape 609"/>
          <p:cNvCxnSpPr>
            <a:cxnSpLocks noChangeShapeType="1"/>
            <a:stCxn id="68" idx="3"/>
            <a:endCxn id="83" idx="0"/>
          </p:cNvCxnSpPr>
          <p:nvPr/>
        </p:nvCxnSpPr>
        <p:spPr bwMode="auto">
          <a:xfrm>
            <a:off x="873171" y="1405248"/>
            <a:ext cx="220133" cy="6032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AutoShape 610"/>
          <p:cNvCxnSpPr>
            <a:cxnSpLocks noChangeShapeType="1"/>
            <a:stCxn id="96" idx="6"/>
            <a:endCxn id="84" idx="0"/>
          </p:cNvCxnSpPr>
          <p:nvPr/>
        </p:nvCxnSpPr>
        <p:spPr bwMode="auto">
          <a:xfrm>
            <a:off x="1319788" y="1420063"/>
            <a:ext cx="182033" cy="3894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 name="Oval 611"/>
          <p:cNvSpPr>
            <a:spLocks noChangeArrowheads="1"/>
          </p:cNvSpPr>
          <p:nvPr/>
        </p:nvSpPr>
        <p:spPr bwMode="auto">
          <a:xfrm>
            <a:off x="566253" y="2823414"/>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6" name="Oval 612"/>
          <p:cNvSpPr>
            <a:spLocks noChangeArrowheads="1"/>
          </p:cNvSpPr>
          <p:nvPr/>
        </p:nvSpPr>
        <p:spPr bwMode="auto">
          <a:xfrm>
            <a:off x="1309205" y="1413714"/>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7" name="Oval 613"/>
          <p:cNvSpPr>
            <a:spLocks noChangeArrowheads="1"/>
          </p:cNvSpPr>
          <p:nvPr/>
        </p:nvSpPr>
        <p:spPr bwMode="auto">
          <a:xfrm>
            <a:off x="1666920" y="1386196"/>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8" name="Oval 614"/>
          <p:cNvSpPr>
            <a:spLocks noChangeArrowheads="1"/>
          </p:cNvSpPr>
          <p:nvPr/>
        </p:nvSpPr>
        <p:spPr bwMode="auto">
          <a:xfrm>
            <a:off x="2200320" y="138408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99" name="AutoShape 615"/>
          <p:cNvCxnSpPr>
            <a:cxnSpLocks noChangeShapeType="1"/>
            <a:stCxn id="96" idx="4"/>
            <a:endCxn id="85" idx="0"/>
          </p:cNvCxnSpPr>
          <p:nvPr/>
        </p:nvCxnSpPr>
        <p:spPr bwMode="auto">
          <a:xfrm>
            <a:off x="1315553" y="1424297"/>
            <a:ext cx="186267" cy="5799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AutoShape 616"/>
          <p:cNvCxnSpPr>
            <a:cxnSpLocks noChangeShapeType="1"/>
            <a:stCxn id="97" idx="1"/>
            <a:endCxn id="86" idx="0"/>
          </p:cNvCxnSpPr>
          <p:nvPr/>
        </p:nvCxnSpPr>
        <p:spPr bwMode="auto">
          <a:xfrm>
            <a:off x="1669038" y="1388313"/>
            <a:ext cx="264583" cy="431800"/>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AutoShape 617"/>
          <p:cNvCxnSpPr>
            <a:cxnSpLocks noChangeShapeType="1"/>
            <a:stCxn id="97" idx="4"/>
            <a:endCxn id="87" idx="0"/>
          </p:cNvCxnSpPr>
          <p:nvPr/>
        </p:nvCxnSpPr>
        <p:spPr bwMode="auto">
          <a:xfrm>
            <a:off x="1673271" y="1396780"/>
            <a:ext cx="260349" cy="6180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AutoShape 618"/>
          <p:cNvCxnSpPr>
            <a:cxnSpLocks noChangeShapeType="1"/>
            <a:stCxn id="98" idx="1"/>
            <a:endCxn id="88" idx="0"/>
          </p:cNvCxnSpPr>
          <p:nvPr/>
        </p:nvCxnSpPr>
        <p:spPr bwMode="auto">
          <a:xfrm>
            <a:off x="2202438" y="1386197"/>
            <a:ext cx="146049" cy="4296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Rectangle 619"/>
          <p:cNvSpPr>
            <a:spLocks noChangeArrowheads="1"/>
          </p:cNvSpPr>
          <p:nvPr/>
        </p:nvSpPr>
        <p:spPr bwMode="auto">
          <a:xfrm>
            <a:off x="2136821" y="1820114"/>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04" name="Rectangle 620"/>
          <p:cNvSpPr>
            <a:spLocks noChangeArrowheads="1"/>
          </p:cNvSpPr>
          <p:nvPr/>
        </p:nvSpPr>
        <p:spPr bwMode="auto">
          <a:xfrm>
            <a:off x="1717721" y="1820114"/>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cxnSp>
        <p:nvCxnSpPr>
          <p:cNvPr id="105" name="AutoShape 621"/>
          <p:cNvCxnSpPr>
            <a:cxnSpLocks noChangeShapeType="1"/>
            <a:stCxn id="98" idx="4"/>
            <a:endCxn id="89" idx="0"/>
          </p:cNvCxnSpPr>
          <p:nvPr/>
        </p:nvCxnSpPr>
        <p:spPr bwMode="auto">
          <a:xfrm>
            <a:off x="2206671" y="1394663"/>
            <a:ext cx="141816" cy="615951"/>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AutoShape 622"/>
          <p:cNvCxnSpPr>
            <a:cxnSpLocks noChangeShapeType="1"/>
            <a:stCxn id="69" idx="5"/>
            <a:endCxn id="90" idx="0"/>
          </p:cNvCxnSpPr>
          <p:nvPr/>
        </p:nvCxnSpPr>
        <p:spPr bwMode="auto">
          <a:xfrm>
            <a:off x="2625772" y="1411596"/>
            <a:ext cx="156633" cy="4169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7" name="AutoShape 623"/>
          <p:cNvCxnSpPr>
            <a:cxnSpLocks noChangeShapeType="1"/>
            <a:stCxn id="69" idx="3"/>
            <a:endCxn id="91" idx="0"/>
          </p:cNvCxnSpPr>
          <p:nvPr/>
        </p:nvCxnSpPr>
        <p:spPr bwMode="auto">
          <a:xfrm>
            <a:off x="2619420" y="1411596"/>
            <a:ext cx="162984" cy="61171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8" name="Rectangle 624"/>
          <p:cNvSpPr>
            <a:spLocks noChangeArrowheads="1"/>
          </p:cNvSpPr>
          <p:nvPr/>
        </p:nvSpPr>
        <p:spPr bwMode="auto">
          <a:xfrm>
            <a:off x="468888" y="3039314"/>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09" name="Rectangle 625"/>
          <p:cNvSpPr>
            <a:spLocks noChangeArrowheads="1"/>
          </p:cNvSpPr>
          <p:nvPr/>
        </p:nvSpPr>
        <p:spPr bwMode="auto">
          <a:xfrm>
            <a:off x="879521" y="303931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0" name="Rectangle 626"/>
          <p:cNvSpPr>
            <a:spLocks noChangeArrowheads="1"/>
          </p:cNvSpPr>
          <p:nvPr/>
        </p:nvSpPr>
        <p:spPr bwMode="auto">
          <a:xfrm>
            <a:off x="2564388" y="3047780"/>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1" name="Rectangle 627"/>
          <p:cNvSpPr>
            <a:spLocks noChangeArrowheads="1"/>
          </p:cNvSpPr>
          <p:nvPr/>
        </p:nvSpPr>
        <p:spPr bwMode="auto">
          <a:xfrm>
            <a:off x="1285921" y="3039314"/>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2" name="Rectangle 628"/>
          <p:cNvSpPr>
            <a:spLocks noChangeArrowheads="1"/>
          </p:cNvSpPr>
          <p:nvPr/>
        </p:nvSpPr>
        <p:spPr bwMode="auto">
          <a:xfrm>
            <a:off x="2136821" y="3043547"/>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3" name="Rectangle 629"/>
          <p:cNvSpPr>
            <a:spLocks noChangeArrowheads="1"/>
          </p:cNvSpPr>
          <p:nvPr/>
        </p:nvSpPr>
        <p:spPr bwMode="auto">
          <a:xfrm>
            <a:off x="1717721" y="3043547"/>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14" name="AutoShape 630"/>
          <p:cNvCxnSpPr>
            <a:cxnSpLocks noChangeShapeType="1"/>
            <a:stCxn id="80" idx="2"/>
            <a:endCxn id="109" idx="0"/>
          </p:cNvCxnSpPr>
          <p:nvPr/>
        </p:nvCxnSpPr>
        <p:spPr bwMode="auto">
          <a:xfrm>
            <a:off x="693254" y="1921713"/>
            <a:ext cx="258233" cy="11176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 name="AutoShape 631"/>
          <p:cNvCxnSpPr>
            <a:cxnSpLocks noChangeShapeType="1"/>
            <a:stCxn id="81" idx="2"/>
            <a:endCxn id="108" idx="0"/>
          </p:cNvCxnSpPr>
          <p:nvPr/>
        </p:nvCxnSpPr>
        <p:spPr bwMode="auto">
          <a:xfrm flipH="1">
            <a:off x="540853" y="2116447"/>
            <a:ext cx="152400" cy="9228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6" name="AutoShape 632"/>
          <p:cNvCxnSpPr>
            <a:cxnSpLocks noChangeShapeType="1"/>
            <a:stCxn id="82" idx="2"/>
            <a:endCxn id="113" idx="0"/>
          </p:cNvCxnSpPr>
          <p:nvPr/>
        </p:nvCxnSpPr>
        <p:spPr bwMode="auto">
          <a:xfrm>
            <a:off x="1093305" y="1917480"/>
            <a:ext cx="696383" cy="1126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AutoShape 633"/>
          <p:cNvCxnSpPr>
            <a:cxnSpLocks noChangeShapeType="1"/>
            <a:stCxn id="83" idx="2"/>
            <a:endCxn id="111" idx="0"/>
          </p:cNvCxnSpPr>
          <p:nvPr/>
        </p:nvCxnSpPr>
        <p:spPr bwMode="auto">
          <a:xfrm>
            <a:off x="1093305" y="2112214"/>
            <a:ext cx="264583" cy="9271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AutoShape 634"/>
          <p:cNvCxnSpPr>
            <a:cxnSpLocks noChangeShapeType="1"/>
            <a:stCxn id="90" idx="2"/>
            <a:endCxn id="112" idx="0"/>
          </p:cNvCxnSpPr>
          <p:nvPr/>
        </p:nvCxnSpPr>
        <p:spPr bwMode="auto">
          <a:xfrm flipH="1">
            <a:off x="2208788" y="1932296"/>
            <a:ext cx="573617"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9" name="AutoShape 635"/>
          <p:cNvCxnSpPr>
            <a:cxnSpLocks noChangeShapeType="1"/>
            <a:stCxn id="91" idx="2"/>
            <a:endCxn id="110" idx="0"/>
          </p:cNvCxnSpPr>
          <p:nvPr/>
        </p:nvCxnSpPr>
        <p:spPr bwMode="auto">
          <a:xfrm flipH="1">
            <a:off x="2636353" y="2127030"/>
            <a:ext cx="146051"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0" name="Rectangle 636"/>
          <p:cNvSpPr>
            <a:spLocks noChangeArrowheads="1"/>
          </p:cNvSpPr>
          <p:nvPr/>
        </p:nvSpPr>
        <p:spPr bwMode="auto">
          <a:xfrm>
            <a:off x="1285921" y="1815880"/>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21" name="Oval 637"/>
          <p:cNvSpPr>
            <a:spLocks noChangeArrowheads="1"/>
          </p:cNvSpPr>
          <p:nvPr/>
        </p:nvSpPr>
        <p:spPr bwMode="auto">
          <a:xfrm>
            <a:off x="896453" y="283188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22" name="Oval 638"/>
          <p:cNvSpPr>
            <a:spLocks noChangeArrowheads="1"/>
          </p:cNvSpPr>
          <p:nvPr/>
        </p:nvSpPr>
        <p:spPr bwMode="auto">
          <a:xfrm>
            <a:off x="2663871" y="2829763"/>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23" name="AutoShape 639"/>
          <p:cNvSpPr>
            <a:spLocks noChangeArrowheads="1"/>
          </p:cNvSpPr>
          <p:nvPr/>
        </p:nvSpPr>
        <p:spPr bwMode="auto">
          <a:xfrm rot="16200000">
            <a:off x="1059438" y="423946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4" name="AutoShape 640"/>
          <p:cNvSpPr>
            <a:spLocks noChangeArrowheads="1"/>
          </p:cNvSpPr>
          <p:nvPr/>
        </p:nvSpPr>
        <p:spPr bwMode="auto">
          <a:xfrm rot="16200000">
            <a:off x="1460546" y="4238406"/>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5" name="AutoShape 641"/>
          <p:cNvSpPr>
            <a:spLocks noChangeArrowheads="1"/>
          </p:cNvSpPr>
          <p:nvPr/>
        </p:nvSpPr>
        <p:spPr bwMode="auto">
          <a:xfrm rot="16200000">
            <a:off x="1859538" y="423946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6" name="AutoShape 642"/>
          <p:cNvSpPr>
            <a:spLocks/>
          </p:cNvSpPr>
          <p:nvPr/>
        </p:nvSpPr>
        <p:spPr bwMode="auto">
          <a:xfrm rot="5400000">
            <a:off x="1423504" y="4804614"/>
            <a:ext cx="133349" cy="1073149"/>
          </a:xfrm>
          <a:prstGeom prst="rightBrace">
            <a:avLst>
              <a:gd name="adj1" fmla="val 67064"/>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7" name="Rectangle 643"/>
          <p:cNvSpPr>
            <a:spLocks noChangeArrowheads="1"/>
          </p:cNvSpPr>
          <p:nvPr/>
        </p:nvSpPr>
        <p:spPr bwMode="auto">
          <a:xfrm>
            <a:off x="964187" y="4368580"/>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38" name="AutoShape 654"/>
          <p:cNvCxnSpPr>
            <a:cxnSpLocks noChangeShapeType="1"/>
            <a:stCxn id="95" idx="5"/>
            <a:endCxn id="123" idx="3"/>
          </p:cNvCxnSpPr>
          <p:nvPr/>
        </p:nvCxnSpPr>
        <p:spPr bwMode="auto">
          <a:xfrm>
            <a:off x="574721" y="2831880"/>
            <a:ext cx="531284" cy="138853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9" name="AutoShape 655"/>
          <p:cNvCxnSpPr>
            <a:cxnSpLocks noChangeShapeType="1"/>
            <a:stCxn id="121" idx="6"/>
            <a:endCxn id="124" idx="3"/>
          </p:cNvCxnSpPr>
          <p:nvPr/>
        </p:nvCxnSpPr>
        <p:spPr bwMode="auto">
          <a:xfrm>
            <a:off x="907037" y="2838230"/>
            <a:ext cx="599016" cy="13843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 name="AutoShape 656"/>
          <p:cNvCxnSpPr>
            <a:cxnSpLocks noChangeShapeType="1"/>
            <a:stCxn id="122" idx="5"/>
            <a:endCxn id="125" idx="3"/>
          </p:cNvCxnSpPr>
          <p:nvPr/>
        </p:nvCxnSpPr>
        <p:spPr bwMode="auto">
          <a:xfrm flipH="1">
            <a:off x="1906105" y="2838229"/>
            <a:ext cx="766233" cy="13821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09" name="Gruppieren 208"/>
          <p:cNvGrpSpPr/>
          <p:nvPr/>
        </p:nvGrpSpPr>
        <p:grpSpPr>
          <a:xfrm>
            <a:off x="269920" y="5407863"/>
            <a:ext cx="2540000" cy="1380080"/>
            <a:chOff x="202440" y="4055897"/>
            <a:chExt cx="1905000" cy="1035060"/>
          </a:xfrm>
        </p:grpSpPr>
        <p:cxnSp>
          <p:nvCxnSpPr>
            <p:cNvPr id="5" name="AutoShape 521"/>
            <p:cNvCxnSpPr>
              <a:cxnSpLocks noChangeShapeType="1"/>
              <a:stCxn id="126" idx="1"/>
            </p:cNvCxnSpPr>
            <p:nvPr/>
          </p:nvCxnSpPr>
          <p:spPr bwMode="auto">
            <a:xfrm flipH="1">
              <a:off x="1021590" y="4067010"/>
              <a:ext cx="88900" cy="28416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1" name="Rectangle 657"/>
            <p:cNvSpPr>
              <a:spLocks noChangeArrowheads="1"/>
            </p:cNvSpPr>
            <p:nvPr/>
          </p:nvSpPr>
          <p:spPr bwMode="auto">
            <a:xfrm>
              <a:off x="202440" y="4168289"/>
              <a:ext cx="1905000" cy="655638"/>
            </a:xfrm>
            <a:prstGeom prst="rect">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2" name="AutoShape 658"/>
            <p:cNvSpPr>
              <a:spLocks noChangeArrowheads="1"/>
            </p:cNvSpPr>
            <p:nvPr/>
          </p:nvSpPr>
          <p:spPr bwMode="auto">
            <a:xfrm rot="5400000">
              <a:off x="1494665" y="4230523"/>
              <a:ext cx="58737"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3" name="AutoShape 659"/>
            <p:cNvSpPr>
              <a:spLocks noChangeArrowheads="1"/>
            </p:cNvSpPr>
            <p:nvPr/>
          </p:nvSpPr>
          <p:spPr bwMode="auto">
            <a:xfrm rot="5400000">
              <a:off x="1342265" y="4230523"/>
              <a:ext cx="58737"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4" name="AutoShape 660"/>
            <p:cNvSpPr>
              <a:spLocks noChangeArrowheads="1"/>
            </p:cNvSpPr>
            <p:nvPr/>
          </p:nvSpPr>
          <p:spPr bwMode="auto">
            <a:xfrm rot="5400000">
              <a:off x="1189865" y="4230523"/>
              <a:ext cx="58737"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5" name="AutoShape 661"/>
            <p:cNvSpPr>
              <a:spLocks noChangeArrowheads="1"/>
            </p:cNvSpPr>
            <p:nvPr/>
          </p:nvSpPr>
          <p:spPr bwMode="auto">
            <a:xfrm rot="5400000">
              <a:off x="1037465" y="423052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6" name="AutoShape 662"/>
            <p:cNvSpPr>
              <a:spLocks noChangeArrowheads="1"/>
            </p:cNvSpPr>
            <p:nvPr/>
          </p:nvSpPr>
          <p:spPr bwMode="auto">
            <a:xfrm rot="5400000">
              <a:off x="886653" y="4232109"/>
              <a:ext cx="58738"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7" name="AutoShape 663"/>
            <p:cNvSpPr>
              <a:spLocks noChangeArrowheads="1"/>
            </p:cNvSpPr>
            <p:nvPr/>
          </p:nvSpPr>
          <p:spPr bwMode="auto">
            <a:xfrm rot="5400000">
              <a:off x="732665" y="4230523"/>
              <a:ext cx="58737"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8" name="AutoShape 664"/>
            <p:cNvSpPr>
              <a:spLocks noChangeArrowheads="1"/>
            </p:cNvSpPr>
            <p:nvPr/>
          </p:nvSpPr>
          <p:spPr bwMode="auto">
            <a:xfrm rot="5400000">
              <a:off x="580265" y="423052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9" name="AutoShape 665"/>
            <p:cNvSpPr>
              <a:spLocks noChangeArrowheads="1"/>
            </p:cNvSpPr>
            <p:nvPr/>
          </p:nvSpPr>
          <p:spPr bwMode="auto">
            <a:xfrm rot="5400000">
              <a:off x="427865" y="423052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0" name="AutoShape 666"/>
            <p:cNvSpPr>
              <a:spLocks noChangeArrowheads="1"/>
            </p:cNvSpPr>
            <p:nvPr/>
          </p:nvSpPr>
          <p:spPr bwMode="auto">
            <a:xfrm rot="5400000">
              <a:off x="275465" y="423052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1" name="AutoShape 667"/>
            <p:cNvSpPr>
              <a:spLocks noChangeArrowheads="1"/>
            </p:cNvSpPr>
            <p:nvPr/>
          </p:nvSpPr>
          <p:spPr bwMode="auto">
            <a:xfrm rot="5400000">
              <a:off x="1648653" y="4232109"/>
              <a:ext cx="58738" cy="61913"/>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2" name="AutoShape 668"/>
            <p:cNvSpPr>
              <a:spLocks noChangeArrowheads="1"/>
            </p:cNvSpPr>
            <p:nvPr/>
          </p:nvSpPr>
          <p:spPr bwMode="auto">
            <a:xfrm rot="5400000">
              <a:off x="1801053" y="4232109"/>
              <a:ext cx="58738" cy="61913"/>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3" name="AutoShape 669"/>
            <p:cNvSpPr>
              <a:spLocks noChangeArrowheads="1"/>
            </p:cNvSpPr>
            <p:nvPr/>
          </p:nvSpPr>
          <p:spPr bwMode="auto">
            <a:xfrm rot="5400000">
              <a:off x="1953453" y="4232109"/>
              <a:ext cx="58738" cy="61913"/>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4" name="AutoShape 670"/>
            <p:cNvSpPr>
              <a:spLocks noChangeArrowheads="1"/>
            </p:cNvSpPr>
            <p:nvPr/>
          </p:nvSpPr>
          <p:spPr bwMode="auto">
            <a:xfrm rot="5400000">
              <a:off x="1494665" y="437657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5" name="AutoShape 671"/>
            <p:cNvSpPr>
              <a:spLocks noChangeArrowheads="1"/>
            </p:cNvSpPr>
            <p:nvPr/>
          </p:nvSpPr>
          <p:spPr bwMode="auto">
            <a:xfrm rot="5400000">
              <a:off x="1342265" y="437657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6" name="AutoShape 672"/>
            <p:cNvSpPr>
              <a:spLocks noChangeArrowheads="1"/>
            </p:cNvSpPr>
            <p:nvPr/>
          </p:nvSpPr>
          <p:spPr bwMode="auto">
            <a:xfrm rot="5400000">
              <a:off x="1189865" y="437657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7" name="AutoShape 673"/>
            <p:cNvSpPr>
              <a:spLocks noChangeArrowheads="1"/>
            </p:cNvSpPr>
            <p:nvPr/>
          </p:nvSpPr>
          <p:spPr bwMode="auto">
            <a:xfrm rot="5400000">
              <a:off x="1037465" y="437657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8" name="AutoShape 674"/>
            <p:cNvSpPr>
              <a:spLocks noChangeArrowheads="1"/>
            </p:cNvSpPr>
            <p:nvPr/>
          </p:nvSpPr>
          <p:spPr bwMode="auto">
            <a:xfrm rot="5400000">
              <a:off x="886653" y="4378159"/>
              <a:ext cx="58738"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9" name="AutoShape 675"/>
            <p:cNvSpPr>
              <a:spLocks noChangeArrowheads="1"/>
            </p:cNvSpPr>
            <p:nvPr/>
          </p:nvSpPr>
          <p:spPr bwMode="auto">
            <a:xfrm rot="5400000">
              <a:off x="732665" y="437657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0" name="AutoShape 676"/>
            <p:cNvSpPr>
              <a:spLocks noChangeArrowheads="1"/>
            </p:cNvSpPr>
            <p:nvPr/>
          </p:nvSpPr>
          <p:spPr bwMode="auto">
            <a:xfrm rot="5400000">
              <a:off x="580265" y="4376573"/>
              <a:ext cx="58737"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1" name="AutoShape 677"/>
            <p:cNvSpPr>
              <a:spLocks noChangeArrowheads="1"/>
            </p:cNvSpPr>
            <p:nvPr/>
          </p:nvSpPr>
          <p:spPr bwMode="auto">
            <a:xfrm rot="5400000">
              <a:off x="427865" y="4376573"/>
              <a:ext cx="58737"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2" name="AutoShape 678"/>
            <p:cNvSpPr>
              <a:spLocks noChangeArrowheads="1"/>
            </p:cNvSpPr>
            <p:nvPr/>
          </p:nvSpPr>
          <p:spPr bwMode="auto">
            <a:xfrm rot="5400000">
              <a:off x="275465" y="4376573"/>
              <a:ext cx="58737"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3" name="AutoShape 679"/>
            <p:cNvSpPr>
              <a:spLocks noChangeArrowheads="1"/>
            </p:cNvSpPr>
            <p:nvPr/>
          </p:nvSpPr>
          <p:spPr bwMode="auto">
            <a:xfrm rot="5400000">
              <a:off x="1648653" y="4378159"/>
              <a:ext cx="58738" cy="61913"/>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4" name="AutoShape 680"/>
            <p:cNvSpPr>
              <a:spLocks noChangeArrowheads="1"/>
            </p:cNvSpPr>
            <p:nvPr/>
          </p:nvSpPr>
          <p:spPr bwMode="auto">
            <a:xfrm rot="5400000">
              <a:off x="1801053" y="4378159"/>
              <a:ext cx="58738"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5" name="AutoShape 681"/>
            <p:cNvSpPr>
              <a:spLocks noChangeArrowheads="1"/>
            </p:cNvSpPr>
            <p:nvPr/>
          </p:nvSpPr>
          <p:spPr bwMode="auto">
            <a:xfrm rot="5400000">
              <a:off x="1953453" y="4378159"/>
              <a:ext cx="58738"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6" name="AutoShape 682"/>
            <p:cNvSpPr>
              <a:spLocks noChangeArrowheads="1"/>
            </p:cNvSpPr>
            <p:nvPr/>
          </p:nvSpPr>
          <p:spPr bwMode="auto">
            <a:xfrm rot="5400000">
              <a:off x="1493871" y="452182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7" name="AutoShape 683"/>
            <p:cNvSpPr>
              <a:spLocks noChangeArrowheads="1"/>
            </p:cNvSpPr>
            <p:nvPr/>
          </p:nvSpPr>
          <p:spPr bwMode="auto">
            <a:xfrm rot="5400000">
              <a:off x="1341471" y="452182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8" name="AutoShape 684"/>
            <p:cNvSpPr>
              <a:spLocks noChangeArrowheads="1"/>
            </p:cNvSpPr>
            <p:nvPr/>
          </p:nvSpPr>
          <p:spPr bwMode="auto">
            <a:xfrm rot="5400000">
              <a:off x="1189071" y="452182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9" name="AutoShape 685"/>
            <p:cNvSpPr>
              <a:spLocks noChangeArrowheads="1"/>
            </p:cNvSpPr>
            <p:nvPr/>
          </p:nvSpPr>
          <p:spPr bwMode="auto">
            <a:xfrm rot="5400000">
              <a:off x="1036671" y="452182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0" name="AutoShape 686"/>
            <p:cNvSpPr>
              <a:spLocks noChangeArrowheads="1"/>
            </p:cNvSpPr>
            <p:nvPr/>
          </p:nvSpPr>
          <p:spPr bwMode="auto">
            <a:xfrm rot="5400000">
              <a:off x="885859" y="4523416"/>
              <a:ext cx="60325" cy="61913"/>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1" name="AutoShape 687"/>
            <p:cNvSpPr>
              <a:spLocks noChangeArrowheads="1"/>
            </p:cNvSpPr>
            <p:nvPr/>
          </p:nvSpPr>
          <p:spPr bwMode="auto">
            <a:xfrm rot="5400000">
              <a:off x="731871" y="452182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2" name="AutoShape 688"/>
            <p:cNvSpPr>
              <a:spLocks noChangeArrowheads="1"/>
            </p:cNvSpPr>
            <p:nvPr/>
          </p:nvSpPr>
          <p:spPr bwMode="auto">
            <a:xfrm rot="5400000">
              <a:off x="579471" y="452182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3" name="AutoShape 689"/>
            <p:cNvSpPr>
              <a:spLocks noChangeArrowheads="1"/>
            </p:cNvSpPr>
            <p:nvPr/>
          </p:nvSpPr>
          <p:spPr bwMode="auto">
            <a:xfrm rot="5400000">
              <a:off x="427071" y="452182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4" name="AutoShape 690"/>
            <p:cNvSpPr>
              <a:spLocks noChangeArrowheads="1"/>
            </p:cNvSpPr>
            <p:nvPr/>
          </p:nvSpPr>
          <p:spPr bwMode="auto">
            <a:xfrm rot="5400000">
              <a:off x="274671" y="452182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5" name="AutoShape 691"/>
            <p:cNvSpPr>
              <a:spLocks noChangeArrowheads="1"/>
            </p:cNvSpPr>
            <p:nvPr/>
          </p:nvSpPr>
          <p:spPr bwMode="auto">
            <a:xfrm rot="5400000">
              <a:off x="1647859" y="4523416"/>
              <a:ext cx="60325" cy="61913"/>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6" name="AutoShape 692"/>
            <p:cNvSpPr>
              <a:spLocks noChangeArrowheads="1"/>
            </p:cNvSpPr>
            <p:nvPr/>
          </p:nvSpPr>
          <p:spPr bwMode="auto">
            <a:xfrm rot="5400000">
              <a:off x="1800259" y="4523416"/>
              <a:ext cx="60325" cy="61913"/>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7" name="AutoShape 693"/>
            <p:cNvSpPr>
              <a:spLocks noChangeArrowheads="1"/>
            </p:cNvSpPr>
            <p:nvPr/>
          </p:nvSpPr>
          <p:spPr bwMode="auto">
            <a:xfrm rot="5400000">
              <a:off x="1952659" y="4523416"/>
              <a:ext cx="60325"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8" name="AutoShape 694"/>
            <p:cNvSpPr>
              <a:spLocks noChangeArrowheads="1"/>
            </p:cNvSpPr>
            <p:nvPr/>
          </p:nvSpPr>
          <p:spPr bwMode="auto">
            <a:xfrm rot="5400000">
              <a:off x="1493871" y="466787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9" name="AutoShape 695"/>
            <p:cNvSpPr>
              <a:spLocks noChangeArrowheads="1"/>
            </p:cNvSpPr>
            <p:nvPr/>
          </p:nvSpPr>
          <p:spPr bwMode="auto">
            <a:xfrm rot="5400000">
              <a:off x="1341471" y="466787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0" name="AutoShape 696"/>
            <p:cNvSpPr>
              <a:spLocks noChangeArrowheads="1"/>
            </p:cNvSpPr>
            <p:nvPr/>
          </p:nvSpPr>
          <p:spPr bwMode="auto">
            <a:xfrm rot="5400000">
              <a:off x="1189071" y="466787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1" name="AutoShape 697"/>
            <p:cNvSpPr>
              <a:spLocks noChangeArrowheads="1"/>
            </p:cNvSpPr>
            <p:nvPr/>
          </p:nvSpPr>
          <p:spPr bwMode="auto">
            <a:xfrm rot="5400000">
              <a:off x="1036671" y="466787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2" name="AutoShape 698"/>
            <p:cNvSpPr>
              <a:spLocks noChangeArrowheads="1"/>
            </p:cNvSpPr>
            <p:nvPr/>
          </p:nvSpPr>
          <p:spPr bwMode="auto">
            <a:xfrm rot="5400000">
              <a:off x="885859" y="4669466"/>
              <a:ext cx="60325"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3" name="AutoShape 699"/>
            <p:cNvSpPr>
              <a:spLocks noChangeArrowheads="1"/>
            </p:cNvSpPr>
            <p:nvPr/>
          </p:nvSpPr>
          <p:spPr bwMode="auto">
            <a:xfrm rot="5400000">
              <a:off x="731871" y="466787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4" name="AutoShape 700"/>
            <p:cNvSpPr>
              <a:spLocks noChangeArrowheads="1"/>
            </p:cNvSpPr>
            <p:nvPr/>
          </p:nvSpPr>
          <p:spPr bwMode="auto">
            <a:xfrm rot="5400000">
              <a:off x="579471" y="466787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5" name="AutoShape 701"/>
            <p:cNvSpPr>
              <a:spLocks noChangeArrowheads="1"/>
            </p:cNvSpPr>
            <p:nvPr/>
          </p:nvSpPr>
          <p:spPr bwMode="auto">
            <a:xfrm rot="5400000">
              <a:off x="427071" y="4667879"/>
              <a:ext cx="60325" cy="61912"/>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6" name="AutoShape 702"/>
            <p:cNvSpPr>
              <a:spLocks noChangeArrowheads="1"/>
            </p:cNvSpPr>
            <p:nvPr/>
          </p:nvSpPr>
          <p:spPr bwMode="auto">
            <a:xfrm rot="5400000">
              <a:off x="274671" y="4667879"/>
              <a:ext cx="60325" cy="61912"/>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7" name="AutoShape 703"/>
            <p:cNvSpPr>
              <a:spLocks noChangeArrowheads="1"/>
            </p:cNvSpPr>
            <p:nvPr/>
          </p:nvSpPr>
          <p:spPr bwMode="auto">
            <a:xfrm rot="5400000">
              <a:off x="1647859" y="4669466"/>
              <a:ext cx="60325"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8" name="AutoShape 704"/>
            <p:cNvSpPr>
              <a:spLocks noChangeArrowheads="1"/>
            </p:cNvSpPr>
            <p:nvPr/>
          </p:nvSpPr>
          <p:spPr bwMode="auto">
            <a:xfrm rot="5400000">
              <a:off x="1800259" y="4669466"/>
              <a:ext cx="60325"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9" name="AutoShape 705"/>
            <p:cNvSpPr>
              <a:spLocks noChangeArrowheads="1"/>
            </p:cNvSpPr>
            <p:nvPr/>
          </p:nvSpPr>
          <p:spPr bwMode="auto">
            <a:xfrm rot="5400000">
              <a:off x="1952659" y="4669466"/>
              <a:ext cx="60325" cy="61913"/>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90" name="AutoShape 712"/>
            <p:cNvCxnSpPr>
              <a:cxnSpLocks noChangeShapeType="1"/>
              <a:stCxn id="126" idx="1"/>
              <a:endCxn id="141" idx="0"/>
            </p:cNvCxnSpPr>
            <p:nvPr/>
          </p:nvCxnSpPr>
          <p:spPr bwMode="auto">
            <a:xfrm>
              <a:off x="1108764" y="4055897"/>
              <a:ext cx="46176" cy="11239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2" name="AutoShape 717"/>
            <p:cNvSpPr>
              <a:spLocks noChangeArrowheads="1"/>
            </p:cNvSpPr>
            <p:nvPr/>
          </p:nvSpPr>
          <p:spPr bwMode="auto">
            <a:xfrm>
              <a:off x="215140" y="4184485"/>
              <a:ext cx="330200" cy="144462"/>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3" name="AutoShape 718"/>
            <p:cNvSpPr>
              <a:spLocks noChangeArrowheads="1"/>
            </p:cNvSpPr>
            <p:nvPr/>
          </p:nvSpPr>
          <p:spPr bwMode="auto">
            <a:xfrm>
              <a:off x="669165" y="4190835"/>
              <a:ext cx="330200" cy="144462"/>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4" name="AutoShape 719"/>
            <p:cNvSpPr>
              <a:spLocks noChangeArrowheads="1"/>
            </p:cNvSpPr>
            <p:nvPr/>
          </p:nvSpPr>
          <p:spPr bwMode="auto">
            <a:xfrm>
              <a:off x="1126365" y="4187660"/>
              <a:ext cx="330200" cy="144462"/>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5" name="AutoShape 720"/>
            <p:cNvSpPr>
              <a:spLocks noChangeArrowheads="1"/>
            </p:cNvSpPr>
            <p:nvPr/>
          </p:nvSpPr>
          <p:spPr bwMode="auto">
            <a:xfrm>
              <a:off x="364365" y="4476585"/>
              <a:ext cx="330200" cy="144462"/>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6" name="AutoShape 721"/>
            <p:cNvSpPr>
              <a:spLocks noChangeArrowheads="1"/>
            </p:cNvSpPr>
            <p:nvPr/>
          </p:nvSpPr>
          <p:spPr bwMode="auto">
            <a:xfrm>
              <a:off x="827915" y="4482935"/>
              <a:ext cx="330200" cy="144462"/>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7" name="AutoShape 722"/>
            <p:cNvSpPr>
              <a:spLocks noChangeArrowheads="1"/>
            </p:cNvSpPr>
            <p:nvPr/>
          </p:nvSpPr>
          <p:spPr bwMode="auto">
            <a:xfrm>
              <a:off x="1583565" y="4628985"/>
              <a:ext cx="330200" cy="144462"/>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98" name="AutoShape 574"/>
            <p:cNvCxnSpPr>
              <a:cxnSpLocks noChangeShapeType="1"/>
            </p:cNvCxnSpPr>
            <p:nvPr/>
          </p:nvCxnSpPr>
          <p:spPr bwMode="auto">
            <a:xfrm flipH="1">
              <a:off x="361983" y="4307334"/>
              <a:ext cx="17217" cy="64552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0" name="AutoShape 574"/>
            <p:cNvCxnSpPr>
              <a:cxnSpLocks noChangeShapeType="1"/>
            </p:cNvCxnSpPr>
            <p:nvPr/>
          </p:nvCxnSpPr>
          <p:spPr bwMode="auto">
            <a:xfrm flipH="1">
              <a:off x="829498" y="4307334"/>
              <a:ext cx="17217" cy="64552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1" name="AutoShape 574"/>
            <p:cNvCxnSpPr>
              <a:cxnSpLocks noChangeShapeType="1"/>
            </p:cNvCxnSpPr>
            <p:nvPr/>
          </p:nvCxnSpPr>
          <p:spPr bwMode="auto">
            <a:xfrm flipH="1">
              <a:off x="1290358" y="4299975"/>
              <a:ext cx="17217" cy="64552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2" name="AutoShape 574"/>
            <p:cNvCxnSpPr>
              <a:cxnSpLocks noChangeShapeType="1"/>
            </p:cNvCxnSpPr>
            <p:nvPr/>
          </p:nvCxnSpPr>
          <p:spPr bwMode="auto">
            <a:xfrm flipH="1">
              <a:off x="514383" y="4614574"/>
              <a:ext cx="17218" cy="45350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3" name="AutoShape 574"/>
            <p:cNvCxnSpPr>
              <a:cxnSpLocks noChangeShapeType="1"/>
            </p:cNvCxnSpPr>
            <p:nvPr/>
          </p:nvCxnSpPr>
          <p:spPr bwMode="auto">
            <a:xfrm flipH="1">
              <a:off x="981903" y="4614574"/>
              <a:ext cx="18433" cy="47638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 name="AutoShape 574"/>
            <p:cNvCxnSpPr>
              <a:cxnSpLocks noChangeShapeType="1"/>
            </p:cNvCxnSpPr>
            <p:nvPr/>
          </p:nvCxnSpPr>
          <p:spPr bwMode="auto">
            <a:xfrm flipH="1">
              <a:off x="1730030" y="4768194"/>
              <a:ext cx="17218" cy="3227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8" name="Rechteck 207"/>
            <p:cNvSpPr/>
            <p:nvPr/>
          </p:nvSpPr>
          <p:spPr>
            <a:xfrm>
              <a:off x="202440" y="4929575"/>
              <a:ext cx="1905000" cy="1613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a:solidFill>
                  <a:prstClr val="white"/>
                </a:solidFill>
                <a:latin typeface="Arial"/>
              </a:endParaRPr>
            </a:p>
          </p:txBody>
        </p:sp>
      </p:grpSp>
      <p:sp>
        <p:nvSpPr>
          <p:cNvPr id="210" name="Text Box 911"/>
          <p:cNvSpPr txBox="1">
            <a:spLocks noChangeArrowheads="1"/>
          </p:cNvSpPr>
          <p:nvPr/>
        </p:nvSpPr>
        <p:spPr bwMode="auto">
          <a:xfrm>
            <a:off x="770507" y="4507192"/>
            <a:ext cx="1516352" cy="535531"/>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err="1">
                <a:solidFill>
                  <a:prstClr val="black"/>
                </a:solidFill>
                <a:latin typeface="Arial"/>
              </a:rPr>
              <a:t>Recom</a:t>
            </a:r>
            <a:r>
              <a:rPr lang="de-DE" altLang="en-US" dirty="0">
                <a:solidFill>
                  <a:prstClr val="black"/>
                </a:solidFill>
                <a:latin typeface="Arial"/>
              </a:rPr>
              <a:t>-</a:t>
            </a:r>
            <a:br>
              <a:rPr lang="de-DE" altLang="en-US" dirty="0">
                <a:solidFill>
                  <a:prstClr val="black"/>
                </a:solidFill>
                <a:latin typeface="Arial"/>
              </a:rPr>
            </a:br>
            <a:r>
              <a:rPr lang="de-DE" altLang="en-US" dirty="0" err="1">
                <a:solidFill>
                  <a:prstClr val="black"/>
                </a:solidFill>
                <a:latin typeface="Arial"/>
              </a:rPr>
              <a:t>bine</a:t>
            </a:r>
            <a:endParaRPr lang="de-DE" altLang="en-US" b="1" dirty="0">
              <a:solidFill>
                <a:prstClr val="black"/>
              </a:solidFill>
              <a:latin typeface="Arial Narrow" pitchFamily="34" charset="0"/>
            </a:endParaRPr>
          </a:p>
        </p:txBody>
      </p:sp>
      <p:cxnSp>
        <p:nvCxnSpPr>
          <p:cNvPr id="212" name="AutoShape 521"/>
          <p:cNvCxnSpPr>
            <a:cxnSpLocks noChangeShapeType="1"/>
            <a:stCxn id="126" idx="1"/>
            <a:endCxn id="246" idx="1"/>
          </p:cNvCxnSpPr>
          <p:nvPr/>
        </p:nvCxnSpPr>
        <p:spPr bwMode="auto">
          <a:xfrm>
            <a:off x="1478352" y="5407863"/>
            <a:ext cx="1616401" cy="582044"/>
          </a:xfrm>
          <a:prstGeom prst="straightConnector1">
            <a:avLst/>
          </a:prstGeom>
          <a:noFill/>
          <a:ln w="12700">
            <a:solidFill>
              <a:srgbClr val="0000FF"/>
            </a:solidFill>
            <a:prstDash val="dash"/>
            <a:round/>
            <a:headEnd/>
            <a:tailEnd type="triangle" w="lg" len="lg"/>
          </a:ln>
          <a:effectLst>
            <a:outerShdw dist="35921" dir="2700000" algn="ctr" rotWithShape="0">
              <a:schemeClr val="bg2"/>
            </a:outerShdw>
          </a:effectLst>
          <a:extLst>
            <a:ext uri="{909E8E84-426E-40DD-AFC4-6F175D3DCCD1}">
              <a14:hiddenFill xmlns:a14="http://schemas.microsoft.com/office/drawing/2010/main">
                <a:noFill/>
              </a14:hiddenFill>
            </a:ext>
          </a:extLst>
        </p:spPr>
      </p:cxnSp>
      <p:sp>
        <p:nvSpPr>
          <p:cNvPr id="246" name="Rectangle 722" descr="Diagonal weit nach oben"/>
          <p:cNvSpPr>
            <a:spLocks noChangeArrowheads="1"/>
          </p:cNvSpPr>
          <p:nvPr/>
        </p:nvSpPr>
        <p:spPr bwMode="auto">
          <a:xfrm>
            <a:off x="3094753" y="5528473"/>
            <a:ext cx="2355507" cy="92286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pPr>
            <a:endParaRPr lang="en-GB" kern="0">
              <a:solidFill>
                <a:srgbClr val="0000FF"/>
              </a:solidFill>
              <a:latin typeface="Times New Roman" pitchFamily="18" charset="0"/>
              <a:cs typeface="Arial" charset="0"/>
            </a:endParaRPr>
          </a:p>
        </p:txBody>
      </p:sp>
      <p:sp>
        <p:nvSpPr>
          <p:cNvPr id="250" name="Text Box 259"/>
          <p:cNvSpPr txBox="1">
            <a:spLocks noChangeArrowheads="1"/>
          </p:cNvSpPr>
          <p:nvPr/>
        </p:nvSpPr>
        <p:spPr bwMode="auto">
          <a:xfrm>
            <a:off x="3405500" y="5771930"/>
            <a:ext cx="1421587" cy="369332"/>
          </a:xfrm>
          <a:prstGeom prst="rect">
            <a:avLst/>
          </a:prstGeom>
          <a:solidFill>
            <a:schemeClr val="bg1"/>
          </a:solidFill>
          <a:ln w="9525">
            <a:solidFill>
              <a:srgbClr val="0000FF"/>
            </a:solidFill>
            <a:miter lim="800000"/>
            <a:headEnd/>
            <a:tailEnd/>
          </a:ln>
        </p:spPr>
        <p:txBody>
          <a:bodyPr wrap="square">
            <a:spAutoFit/>
          </a:bodyPr>
          <a:lstStyle/>
          <a:p>
            <a:pPr algn="ct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251" name="Textfeld 250"/>
          <p:cNvSpPr txBox="1"/>
          <p:nvPr/>
        </p:nvSpPr>
        <p:spPr>
          <a:xfrm>
            <a:off x="3069353" y="5121985"/>
            <a:ext cx="235550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dirty="0">
                <a:solidFill>
                  <a:srgbClr val="0000FF"/>
                </a:solidFill>
                <a:latin typeface="Arial"/>
              </a:rPr>
              <a:t>Extract cultivar</a:t>
            </a:r>
          </a:p>
        </p:txBody>
      </p:sp>
      <p:sp>
        <p:nvSpPr>
          <p:cNvPr id="65" name="Text Box 581"/>
          <p:cNvSpPr txBox="1">
            <a:spLocks noChangeArrowheads="1"/>
          </p:cNvSpPr>
          <p:nvPr/>
        </p:nvSpPr>
        <p:spPr bwMode="auto">
          <a:xfrm>
            <a:off x="3085087" y="36000"/>
            <a:ext cx="2339774" cy="41549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sz="2400" dirty="0">
                <a:solidFill>
                  <a:prstClr val="black"/>
                </a:solidFill>
                <a:latin typeface="Arial"/>
              </a:rPr>
              <a:t>[VIII] Combined Fullsib and S1-line recurrent selection.</a:t>
            </a:r>
          </a:p>
          <a:p>
            <a:pPr defTabSz="1219170"/>
            <a:endParaRPr lang="en-GB" altLang="en-US" sz="2400" dirty="0">
              <a:solidFill>
                <a:prstClr val="black"/>
              </a:solidFill>
              <a:latin typeface="Arial"/>
            </a:endParaRPr>
          </a:p>
          <a:p>
            <a:pPr defTabSz="1219170"/>
            <a:r>
              <a:rPr lang="en-GB" altLang="en-US" dirty="0">
                <a:solidFill>
                  <a:prstClr val="black"/>
                </a:solidFill>
                <a:latin typeface="Arial"/>
              </a:rPr>
              <a:t>The last one of the 8 recurrent selection </a:t>
            </a:r>
            <a:r>
              <a:rPr lang="en-GB" altLang="en-US" dirty="0">
                <a:solidFill>
                  <a:prstClr val="black"/>
                </a:solidFill>
              </a:rPr>
              <a:t>methods to which we have patiently </a:t>
            </a:r>
            <a:r>
              <a:rPr lang="en-GB" altLang="en-US" dirty="0" err="1">
                <a:solidFill>
                  <a:prstClr val="black"/>
                </a:solidFill>
              </a:rPr>
              <a:t>devot-ed</a:t>
            </a:r>
            <a:r>
              <a:rPr lang="en-GB" altLang="en-US" dirty="0">
                <a:solidFill>
                  <a:prstClr val="black"/>
                </a:solidFill>
              </a:rPr>
              <a:t> ourselves here ;-)</a:t>
            </a:r>
            <a:endParaRPr lang="en-GB" altLang="en-US" dirty="0">
              <a:solidFill>
                <a:prstClr val="black"/>
              </a:solidFill>
              <a:latin typeface="Arial"/>
            </a:endParaRPr>
          </a:p>
          <a:p>
            <a:pPr defTabSz="1219170"/>
            <a:r>
              <a:rPr lang="en-GB" altLang="en-US" dirty="0">
                <a:solidFill>
                  <a:prstClr val="black"/>
                </a:solidFill>
                <a:latin typeface="Arial"/>
              </a:rPr>
              <a:t>(</a:t>
            </a:r>
            <a:r>
              <a:rPr lang="en-GB" altLang="en-US" dirty="0" err="1">
                <a:solidFill>
                  <a:prstClr val="black"/>
                </a:solidFill>
                <a:latin typeface="Arial"/>
              </a:rPr>
              <a:t>Schipprack</a:t>
            </a:r>
            <a:r>
              <a:rPr lang="en-GB" altLang="en-US" dirty="0">
                <a:solidFill>
                  <a:prstClr val="black"/>
                </a:solidFill>
                <a:latin typeface="Arial"/>
              </a:rPr>
              <a:t>, 1993; </a:t>
            </a:r>
            <a:r>
              <a:rPr lang="en-GB" altLang="en-US" dirty="0">
                <a:solidFill>
                  <a:prstClr val="black"/>
                </a:solidFill>
              </a:rPr>
              <a:t>https://s.gwdg.de/bzK9MF)</a:t>
            </a:r>
            <a:endParaRPr lang="en-GB" altLang="en-US" dirty="0">
              <a:solidFill>
                <a:prstClr val="black"/>
              </a:solidFill>
              <a:latin typeface="Arial"/>
            </a:endParaRPr>
          </a:p>
        </p:txBody>
      </p:sp>
      <p:pic>
        <p:nvPicPr>
          <p:cNvPr id="1026" name="Picture 2" descr="Gener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3773" y="138107"/>
            <a:ext cx="6548002" cy="654800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11375334" y="6373589"/>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5</a:t>
            </a:fld>
            <a:endParaRPr lang="en-US" sz="2400" dirty="0">
              <a:solidFill>
                <a:prstClr val="black"/>
              </a:solidFill>
              <a:latin typeface="Arial"/>
            </a:endParaRPr>
          </a:p>
        </p:txBody>
      </p:sp>
    </p:spTree>
    <p:extLst>
      <p:ext uri="{BB962C8B-B14F-4D97-AF65-F5344CB8AC3E}">
        <p14:creationId xmlns:p14="http://schemas.microsoft.com/office/powerpoint/2010/main" val="2728921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 name="Picture 2" descr="Gener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4583" y="1933144"/>
            <a:ext cx="4523851" cy="452385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7" name="Rectangle 206"/>
          <p:cNvSpPr/>
          <p:nvPr/>
        </p:nvSpPr>
        <p:spPr>
          <a:xfrm>
            <a:off x="58479" y="36000"/>
            <a:ext cx="3040912" cy="672630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AutoShape 521"/>
          <p:cNvCxnSpPr>
            <a:cxnSpLocks noChangeShapeType="1"/>
            <a:endCxn id="203" idx="1"/>
          </p:cNvCxnSpPr>
          <p:nvPr/>
        </p:nvCxnSpPr>
        <p:spPr bwMode="auto">
          <a:xfrm>
            <a:off x="1495470" y="5574632"/>
            <a:ext cx="5035013" cy="436923"/>
          </a:xfrm>
          <a:prstGeom prst="straightConnector1">
            <a:avLst/>
          </a:prstGeom>
          <a:noFill/>
          <a:ln w="12700">
            <a:solidFill>
              <a:srgbClr val="0000FF"/>
            </a:solidFill>
            <a:prstDash val="dash"/>
            <a:round/>
            <a:headEnd/>
            <a:tailEnd type="triangle" w="lg" len="lg"/>
          </a:ln>
          <a:effectLst>
            <a:outerShdw dist="35921" dir="2700000" algn="ctr" rotWithShape="0">
              <a:schemeClr val="bg2"/>
            </a:outerShdw>
          </a:effectLst>
          <a:extLst>
            <a:ext uri="{909E8E84-426E-40DD-AFC4-6F175D3DCCD1}">
              <a14:hiddenFill xmlns:a14="http://schemas.microsoft.com/office/drawing/2010/main">
                <a:noFill/>
              </a14:hiddenFill>
            </a:ext>
          </a:extLst>
        </p:spPr>
      </p:cxnSp>
      <p:sp>
        <p:nvSpPr>
          <p:cNvPr id="6" name="Rectangle 522"/>
          <p:cNvSpPr>
            <a:spLocks noChangeArrowheads="1"/>
          </p:cNvSpPr>
          <p:nvPr/>
        </p:nvSpPr>
        <p:spPr bwMode="auto">
          <a:xfrm>
            <a:off x="341887" y="376987"/>
            <a:ext cx="2540000" cy="87418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 name="AutoShape 523"/>
          <p:cNvSpPr>
            <a:spLocks noChangeArrowheads="1"/>
          </p:cNvSpPr>
          <p:nvPr/>
        </p:nvSpPr>
        <p:spPr bwMode="auto">
          <a:xfrm rot="5400000">
            <a:off x="20690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8" name="AutoShape 524"/>
          <p:cNvSpPr>
            <a:spLocks noChangeArrowheads="1"/>
          </p:cNvSpPr>
          <p:nvPr/>
        </p:nvSpPr>
        <p:spPr bwMode="auto">
          <a:xfrm rot="5400000">
            <a:off x="18658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9" name="AutoShape 525"/>
          <p:cNvSpPr>
            <a:spLocks noChangeArrowheads="1"/>
          </p:cNvSpPr>
          <p:nvPr/>
        </p:nvSpPr>
        <p:spPr bwMode="auto">
          <a:xfrm rot="5400000">
            <a:off x="1662687" y="470122"/>
            <a:ext cx="78316"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0" name="AutoShape 526"/>
          <p:cNvSpPr>
            <a:spLocks noChangeArrowheads="1"/>
          </p:cNvSpPr>
          <p:nvPr/>
        </p:nvSpPr>
        <p:spPr bwMode="auto">
          <a:xfrm rot="5400000">
            <a:off x="14594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1" name="AutoShape 527"/>
          <p:cNvSpPr>
            <a:spLocks noChangeArrowheads="1"/>
          </p:cNvSpPr>
          <p:nvPr/>
        </p:nvSpPr>
        <p:spPr bwMode="auto">
          <a:xfrm rot="5400000">
            <a:off x="1258404" y="472237"/>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2" name="AutoShape 528"/>
          <p:cNvSpPr>
            <a:spLocks noChangeArrowheads="1"/>
          </p:cNvSpPr>
          <p:nvPr/>
        </p:nvSpPr>
        <p:spPr bwMode="auto">
          <a:xfrm rot="5400000">
            <a:off x="1053087" y="470122"/>
            <a:ext cx="78316"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3" name="AutoShape 529"/>
          <p:cNvSpPr>
            <a:spLocks noChangeArrowheads="1"/>
          </p:cNvSpPr>
          <p:nvPr/>
        </p:nvSpPr>
        <p:spPr bwMode="auto">
          <a:xfrm rot="5400000">
            <a:off x="8498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4" name="AutoShape 530"/>
          <p:cNvSpPr>
            <a:spLocks noChangeArrowheads="1"/>
          </p:cNvSpPr>
          <p:nvPr/>
        </p:nvSpPr>
        <p:spPr bwMode="auto">
          <a:xfrm rot="5400000">
            <a:off x="6466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5" name="AutoShape 531"/>
          <p:cNvSpPr>
            <a:spLocks noChangeArrowheads="1"/>
          </p:cNvSpPr>
          <p:nvPr/>
        </p:nvSpPr>
        <p:spPr bwMode="auto">
          <a:xfrm rot="5400000">
            <a:off x="443487" y="470122"/>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6" name="AutoShape 532"/>
          <p:cNvSpPr>
            <a:spLocks noChangeArrowheads="1"/>
          </p:cNvSpPr>
          <p:nvPr/>
        </p:nvSpPr>
        <p:spPr bwMode="auto">
          <a:xfrm rot="5400000">
            <a:off x="2274404" y="4722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7" name="AutoShape 533"/>
          <p:cNvSpPr>
            <a:spLocks noChangeArrowheads="1"/>
          </p:cNvSpPr>
          <p:nvPr/>
        </p:nvSpPr>
        <p:spPr bwMode="auto">
          <a:xfrm rot="5400000">
            <a:off x="2477604" y="4722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8" name="AutoShape 534"/>
          <p:cNvSpPr>
            <a:spLocks noChangeArrowheads="1"/>
          </p:cNvSpPr>
          <p:nvPr/>
        </p:nvSpPr>
        <p:spPr bwMode="auto">
          <a:xfrm rot="5400000">
            <a:off x="2680804" y="472237"/>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19" name="AutoShape 535"/>
          <p:cNvSpPr>
            <a:spLocks noChangeArrowheads="1"/>
          </p:cNvSpPr>
          <p:nvPr/>
        </p:nvSpPr>
        <p:spPr bwMode="auto">
          <a:xfrm rot="5400000">
            <a:off x="20690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0" name="AutoShape 536"/>
          <p:cNvSpPr>
            <a:spLocks noChangeArrowheads="1"/>
          </p:cNvSpPr>
          <p:nvPr/>
        </p:nvSpPr>
        <p:spPr bwMode="auto">
          <a:xfrm rot="5400000">
            <a:off x="18658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1" name="AutoShape 537"/>
          <p:cNvSpPr>
            <a:spLocks noChangeArrowheads="1"/>
          </p:cNvSpPr>
          <p:nvPr/>
        </p:nvSpPr>
        <p:spPr bwMode="auto">
          <a:xfrm rot="5400000">
            <a:off x="16626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2" name="AutoShape 538"/>
          <p:cNvSpPr>
            <a:spLocks noChangeArrowheads="1"/>
          </p:cNvSpPr>
          <p:nvPr/>
        </p:nvSpPr>
        <p:spPr bwMode="auto">
          <a:xfrm rot="5400000">
            <a:off x="14594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3" name="AutoShape 539"/>
          <p:cNvSpPr>
            <a:spLocks noChangeArrowheads="1"/>
          </p:cNvSpPr>
          <p:nvPr/>
        </p:nvSpPr>
        <p:spPr bwMode="auto">
          <a:xfrm rot="5400000">
            <a:off x="1258404" y="666970"/>
            <a:ext cx="78317"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4" name="AutoShape 540"/>
          <p:cNvSpPr>
            <a:spLocks noChangeArrowheads="1"/>
          </p:cNvSpPr>
          <p:nvPr/>
        </p:nvSpPr>
        <p:spPr bwMode="auto">
          <a:xfrm rot="5400000">
            <a:off x="10530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5" name="AutoShape 541"/>
          <p:cNvSpPr>
            <a:spLocks noChangeArrowheads="1"/>
          </p:cNvSpPr>
          <p:nvPr/>
        </p:nvSpPr>
        <p:spPr bwMode="auto">
          <a:xfrm rot="5400000">
            <a:off x="849887" y="664855"/>
            <a:ext cx="78316"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6" name="AutoShape 542"/>
          <p:cNvSpPr>
            <a:spLocks noChangeArrowheads="1"/>
          </p:cNvSpPr>
          <p:nvPr/>
        </p:nvSpPr>
        <p:spPr bwMode="auto">
          <a:xfrm rot="5400000">
            <a:off x="646687" y="664855"/>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7" name="AutoShape 543"/>
          <p:cNvSpPr>
            <a:spLocks noChangeArrowheads="1"/>
          </p:cNvSpPr>
          <p:nvPr/>
        </p:nvSpPr>
        <p:spPr bwMode="auto">
          <a:xfrm rot="5400000">
            <a:off x="443487" y="664855"/>
            <a:ext cx="78316"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8" name="AutoShape 544"/>
          <p:cNvSpPr>
            <a:spLocks noChangeArrowheads="1"/>
          </p:cNvSpPr>
          <p:nvPr/>
        </p:nvSpPr>
        <p:spPr bwMode="auto">
          <a:xfrm rot="5400000">
            <a:off x="2274404" y="666970"/>
            <a:ext cx="78317"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9" name="AutoShape 545"/>
          <p:cNvSpPr>
            <a:spLocks noChangeArrowheads="1"/>
          </p:cNvSpPr>
          <p:nvPr/>
        </p:nvSpPr>
        <p:spPr bwMode="auto">
          <a:xfrm rot="5400000">
            <a:off x="2477604" y="666970"/>
            <a:ext cx="78317" cy="82551"/>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0" name="AutoShape 546"/>
          <p:cNvSpPr>
            <a:spLocks noChangeArrowheads="1"/>
          </p:cNvSpPr>
          <p:nvPr/>
        </p:nvSpPr>
        <p:spPr bwMode="auto">
          <a:xfrm rot="5400000">
            <a:off x="2680804" y="666970"/>
            <a:ext cx="78317"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1" name="AutoShape 547"/>
          <p:cNvSpPr>
            <a:spLocks noChangeArrowheads="1"/>
          </p:cNvSpPr>
          <p:nvPr/>
        </p:nvSpPr>
        <p:spPr bwMode="auto">
          <a:xfrm rot="5400000">
            <a:off x="20680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2" name="AutoShape 548"/>
          <p:cNvSpPr>
            <a:spLocks noChangeArrowheads="1"/>
          </p:cNvSpPr>
          <p:nvPr/>
        </p:nvSpPr>
        <p:spPr bwMode="auto">
          <a:xfrm rot="5400000">
            <a:off x="1864829" y="858530"/>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3" name="AutoShape 549"/>
          <p:cNvSpPr>
            <a:spLocks noChangeArrowheads="1"/>
          </p:cNvSpPr>
          <p:nvPr/>
        </p:nvSpPr>
        <p:spPr bwMode="auto">
          <a:xfrm rot="5400000">
            <a:off x="16616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4" name="AutoShape 550"/>
          <p:cNvSpPr>
            <a:spLocks noChangeArrowheads="1"/>
          </p:cNvSpPr>
          <p:nvPr/>
        </p:nvSpPr>
        <p:spPr bwMode="auto">
          <a:xfrm rot="5400000">
            <a:off x="14584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5" name="AutoShape 551"/>
          <p:cNvSpPr>
            <a:spLocks noChangeArrowheads="1"/>
          </p:cNvSpPr>
          <p:nvPr/>
        </p:nvSpPr>
        <p:spPr bwMode="auto">
          <a:xfrm rot="5400000">
            <a:off x="1257346" y="8606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6" name="AutoShape 552"/>
          <p:cNvSpPr>
            <a:spLocks noChangeArrowheads="1"/>
          </p:cNvSpPr>
          <p:nvPr/>
        </p:nvSpPr>
        <p:spPr bwMode="auto">
          <a:xfrm rot="5400000">
            <a:off x="1052029" y="858530"/>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7" name="AutoShape 553"/>
          <p:cNvSpPr>
            <a:spLocks noChangeArrowheads="1"/>
          </p:cNvSpPr>
          <p:nvPr/>
        </p:nvSpPr>
        <p:spPr bwMode="auto">
          <a:xfrm rot="5400000">
            <a:off x="848829" y="8585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8" name="AutoShape 554"/>
          <p:cNvSpPr>
            <a:spLocks noChangeArrowheads="1"/>
          </p:cNvSpPr>
          <p:nvPr/>
        </p:nvSpPr>
        <p:spPr bwMode="auto">
          <a:xfrm rot="5400000">
            <a:off x="645629" y="858530"/>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39" name="AutoShape 555"/>
          <p:cNvSpPr>
            <a:spLocks noChangeArrowheads="1"/>
          </p:cNvSpPr>
          <p:nvPr/>
        </p:nvSpPr>
        <p:spPr bwMode="auto">
          <a:xfrm rot="5400000">
            <a:off x="442429" y="858530"/>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0" name="AutoShape 556"/>
          <p:cNvSpPr>
            <a:spLocks noChangeArrowheads="1"/>
          </p:cNvSpPr>
          <p:nvPr/>
        </p:nvSpPr>
        <p:spPr bwMode="auto">
          <a:xfrm rot="5400000">
            <a:off x="2273346" y="8606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1" name="AutoShape 557"/>
          <p:cNvSpPr>
            <a:spLocks noChangeArrowheads="1"/>
          </p:cNvSpPr>
          <p:nvPr/>
        </p:nvSpPr>
        <p:spPr bwMode="auto">
          <a:xfrm rot="5400000">
            <a:off x="2476546" y="860646"/>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2" name="AutoShape 558"/>
          <p:cNvSpPr>
            <a:spLocks noChangeArrowheads="1"/>
          </p:cNvSpPr>
          <p:nvPr/>
        </p:nvSpPr>
        <p:spPr bwMode="auto">
          <a:xfrm rot="5400000">
            <a:off x="2679746" y="860646"/>
            <a:ext cx="80433" cy="82551"/>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3" name="AutoShape 559"/>
          <p:cNvSpPr>
            <a:spLocks noChangeArrowheads="1"/>
          </p:cNvSpPr>
          <p:nvPr/>
        </p:nvSpPr>
        <p:spPr bwMode="auto">
          <a:xfrm rot="5400000">
            <a:off x="2068029" y="1053263"/>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4" name="AutoShape 560"/>
          <p:cNvSpPr>
            <a:spLocks noChangeArrowheads="1"/>
          </p:cNvSpPr>
          <p:nvPr/>
        </p:nvSpPr>
        <p:spPr bwMode="auto">
          <a:xfrm rot="5400000">
            <a:off x="18648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5" name="AutoShape 561"/>
          <p:cNvSpPr>
            <a:spLocks noChangeArrowheads="1"/>
          </p:cNvSpPr>
          <p:nvPr/>
        </p:nvSpPr>
        <p:spPr bwMode="auto">
          <a:xfrm rot="5400000">
            <a:off x="1661629" y="1053263"/>
            <a:ext cx="80433" cy="82549"/>
          </a:xfrm>
          <a:prstGeom prst="octagon">
            <a:avLst>
              <a:gd name="adj" fmla="val 29287"/>
            </a:avLst>
          </a:prstGeom>
          <a:solidFill>
            <a:srgbClr val="0000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6" name="AutoShape 562"/>
          <p:cNvSpPr>
            <a:spLocks noChangeArrowheads="1"/>
          </p:cNvSpPr>
          <p:nvPr/>
        </p:nvSpPr>
        <p:spPr bwMode="auto">
          <a:xfrm rot="5400000">
            <a:off x="1458429" y="1053263"/>
            <a:ext cx="80433" cy="82549"/>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7" name="AutoShape 563"/>
          <p:cNvSpPr>
            <a:spLocks noChangeArrowheads="1"/>
          </p:cNvSpPr>
          <p:nvPr/>
        </p:nvSpPr>
        <p:spPr bwMode="auto">
          <a:xfrm rot="5400000">
            <a:off x="1257346" y="10553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8" name="AutoShape 564"/>
          <p:cNvSpPr>
            <a:spLocks noChangeArrowheads="1"/>
          </p:cNvSpPr>
          <p:nvPr/>
        </p:nvSpPr>
        <p:spPr bwMode="auto">
          <a:xfrm rot="5400000">
            <a:off x="10520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49" name="AutoShape 565"/>
          <p:cNvSpPr>
            <a:spLocks noChangeArrowheads="1"/>
          </p:cNvSpPr>
          <p:nvPr/>
        </p:nvSpPr>
        <p:spPr bwMode="auto">
          <a:xfrm rot="5400000">
            <a:off x="8488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0" name="AutoShape 566"/>
          <p:cNvSpPr>
            <a:spLocks noChangeArrowheads="1"/>
          </p:cNvSpPr>
          <p:nvPr/>
        </p:nvSpPr>
        <p:spPr bwMode="auto">
          <a:xfrm rot="5400000">
            <a:off x="645629" y="1053263"/>
            <a:ext cx="80433" cy="82549"/>
          </a:xfrm>
          <a:prstGeom prst="octagon">
            <a:avLst>
              <a:gd name="adj" fmla="val 29287"/>
            </a:avLst>
          </a:prstGeom>
          <a:solidFill>
            <a:schemeClr val="bg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1" name="AutoShape 567"/>
          <p:cNvSpPr>
            <a:spLocks noChangeArrowheads="1"/>
          </p:cNvSpPr>
          <p:nvPr/>
        </p:nvSpPr>
        <p:spPr bwMode="auto">
          <a:xfrm rot="5400000">
            <a:off x="442429" y="1053263"/>
            <a:ext cx="80433" cy="82549"/>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2" name="AutoShape 568"/>
          <p:cNvSpPr>
            <a:spLocks noChangeArrowheads="1"/>
          </p:cNvSpPr>
          <p:nvPr/>
        </p:nvSpPr>
        <p:spPr bwMode="auto">
          <a:xfrm rot="5400000">
            <a:off x="2273346" y="1055379"/>
            <a:ext cx="80433" cy="82551"/>
          </a:xfrm>
          <a:prstGeom prst="octagon">
            <a:avLst>
              <a:gd name="adj" fmla="val 29287"/>
            </a:avLst>
          </a:prstGeom>
          <a:solidFill>
            <a:srgbClr val="00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3" name="AutoShape 569"/>
          <p:cNvSpPr>
            <a:spLocks noChangeArrowheads="1"/>
          </p:cNvSpPr>
          <p:nvPr/>
        </p:nvSpPr>
        <p:spPr bwMode="auto">
          <a:xfrm rot="5400000">
            <a:off x="2476546" y="10553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4" name="AutoShape 570"/>
          <p:cNvSpPr>
            <a:spLocks noChangeArrowheads="1"/>
          </p:cNvSpPr>
          <p:nvPr/>
        </p:nvSpPr>
        <p:spPr bwMode="auto">
          <a:xfrm rot="5400000">
            <a:off x="2679746" y="1055379"/>
            <a:ext cx="80433" cy="82551"/>
          </a:xfrm>
          <a:prstGeom prst="octagon">
            <a:avLst>
              <a:gd name="adj" fmla="val 29287"/>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55" name="Text Box 571"/>
          <p:cNvSpPr txBox="1">
            <a:spLocks noChangeArrowheads="1"/>
          </p:cNvSpPr>
          <p:nvPr/>
        </p:nvSpPr>
        <p:spPr bwMode="auto">
          <a:xfrm>
            <a:off x="3300987" y="612634"/>
            <a:ext cx="4126386"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dirty="0">
                <a:solidFill>
                  <a:prstClr val="black"/>
                </a:solidFill>
                <a:latin typeface="Arial"/>
              </a:rPr>
              <a:t>Base population: Cross N</a:t>
            </a:r>
            <a:r>
              <a:rPr lang="en-GB" altLang="en-US" baseline="-25000" dirty="0">
                <a:solidFill>
                  <a:prstClr val="black"/>
                </a:solidFill>
                <a:latin typeface="Arial"/>
              </a:rPr>
              <a:t>1</a:t>
            </a:r>
            <a:r>
              <a:rPr lang="en-GB" altLang="en-US" dirty="0">
                <a:solidFill>
                  <a:prstClr val="black"/>
                </a:solidFill>
                <a:latin typeface="Arial"/>
              </a:rPr>
              <a:t> </a:t>
            </a:r>
            <a:br>
              <a:rPr lang="en-GB" altLang="en-US" dirty="0">
                <a:solidFill>
                  <a:prstClr val="black"/>
                </a:solidFill>
                <a:latin typeface="Arial"/>
              </a:rPr>
            </a:br>
            <a:r>
              <a:rPr lang="en-GB" altLang="en-US" dirty="0">
                <a:solidFill>
                  <a:prstClr val="black"/>
                </a:solidFill>
                <a:latin typeface="Arial"/>
              </a:rPr>
              <a:t>pairs of individuals. </a:t>
            </a:r>
          </a:p>
        </p:txBody>
      </p:sp>
      <p:sp>
        <p:nvSpPr>
          <p:cNvPr id="56" name="Text Box 572"/>
          <p:cNvSpPr txBox="1">
            <a:spLocks noChangeArrowheads="1"/>
          </p:cNvSpPr>
          <p:nvPr/>
        </p:nvSpPr>
        <p:spPr bwMode="auto">
          <a:xfrm>
            <a:off x="3296411" y="1788240"/>
            <a:ext cx="4130962"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dirty="0">
                <a:solidFill>
                  <a:prstClr val="black"/>
                </a:solidFill>
                <a:latin typeface="Arial"/>
              </a:rPr>
              <a:t>Evaluate N</a:t>
            </a:r>
            <a:r>
              <a:rPr lang="en-GB" altLang="en-US" baseline="-25000" dirty="0">
                <a:solidFill>
                  <a:prstClr val="black"/>
                </a:solidFill>
                <a:latin typeface="Arial"/>
              </a:rPr>
              <a:t>1</a:t>
            </a:r>
            <a:r>
              <a:rPr lang="en-GB" altLang="en-US" dirty="0">
                <a:solidFill>
                  <a:prstClr val="black"/>
                </a:solidFill>
                <a:latin typeface="Arial"/>
              </a:rPr>
              <a:t> fullsibs at 2 locations, </a:t>
            </a:r>
            <a:br>
              <a:rPr lang="en-GB" altLang="en-US" dirty="0">
                <a:solidFill>
                  <a:prstClr val="black"/>
                </a:solidFill>
                <a:latin typeface="Arial"/>
              </a:rPr>
            </a:br>
            <a:r>
              <a:rPr lang="en-GB" altLang="en-US" dirty="0">
                <a:solidFill>
                  <a:prstClr val="black"/>
                </a:solidFill>
                <a:latin typeface="Arial"/>
              </a:rPr>
              <a:t>select N</a:t>
            </a:r>
            <a:r>
              <a:rPr lang="en-GB" altLang="en-US" baseline="-25000" dirty="0">
                <a:solidFill>
                  <a:prstClr val="black"/>
                </a:solidFill>
                <a:latin typeface="Arial"/>
              </a:rPr>
              <a:t>2</a:t>
            </a:r>
            <a:r>
              <a:rPr lang="en-GB" altLang="en-US" dirty="0">
                <a:solidFill>
                  <a:prstClr val="black"/>
                </a:solidFill>
                <a:latin typeface="Arial"/>
              </a:rPr>
              <a:t> best; produce N</a:t>
            </a:r>
            <a:r>
              <a:rPr lang="en-GB" altLang="en-US" baseline="-25000" dirty="0">
                <a:solidFill>
                  <a:prstClr val="black"/>
                </a:solidFill>
                <a:latin typeface="Arial"/>
              </a:rPr>
              <a:t>3</a:t>
            </a:r>
            <a:r>
              <a:rPr lang="en-GB" altLang="en-US" dirty="0">
                <a:solidFill>
                  <a:prstClr val="black"/>
                </a:solidFill>
                <a:latin typeface="Arial"/>
              </a:rPr>
              <a:t> S</a:t>
            </a:r>
            <a:r>
              <a:rPr lang="en-GB" altLang="en-US" baseline="-25000" dirty="0">
                <a:solidFill>
                  <a:prstClr val="black"/>
                </a:solidFill>
                <a:latin typeface="Arial"/>
              </a:rPr>
              <a:t>1</a:t>
            </a:r>
            <a:r>
              <a:rPr lang="en-GB" altLang="en-US" dirty="0">
                <a:solidFill>
                  <a:prstClr val="black"/>
                </a:solidFill>
                <a:latin typeface="Arial"/>
              </a:rPr>
              <a:t>-lines </a:t>
            </a:r>
            <a:br>
              <a:rPr lang="en-GB" altLang="en-US" dirty="0">
                <a:solidFill>
                  <a:prstClr val="black"/>
                </a:solidFill>
                <a:latin typeface="Arial"/>
              </a:rPr>
            </a:br>
            <a:r>
              <a:rPr lang="en-GB" altLang="en-US" dirty="0">
                <a:solidFill>
                  <a:prstClr val="black"/>
                </a:solidFill>
                <a:latin typeface="Arial"/>
              </a:rPr>
              <a:t>per fullsib (selfing).  </a:t>
            </a:r>
          </a:p>
        </p:txBody>
      </p:sp>
      <p:sp>
        <p:nvSpPr>
          <p:cNvPr id="57" name="Text Box 573"/>
          <p:cNvSpPr txBox="1">
            <a:spLocks noChangeArrowheads="1"/>
          </p:cNvSpPr>
          <p:nvPr/>
        </p:nvSpPr>
        <p:spPr bwMode="auto">
          <a:xfrm>
            <a:off x="3296411" y="3204366"/>
            <a:ext cx="4130962" cy="5909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lnSpc>
                <a:spcPct val="90000"/>
              </a:lnSpc>
            </a:pPr>
            <a:r>
              <a:rPr lang="en-GB" altLang="en-US" dirty="0">
                <a:solidFill>
                  <a:prstClr val="black"/>
                </a:solidFill>
                <a:latin typeface="Arial"/>
              </a:rPr>
              <a:t>Evaluate N</a:t>
            </a:r>
            <a:r>
              <a:rPr lang="en-GB" altLang="en-US" baseline="-25000" dirty="0">
                <a:solidFill>
                  <a:prstClr val="black"/>
                </a:solidFill>
                <a:latin typeface="Arial"/>
              </a:rPr>
              <a:t>2</a:t>
            </a:r>
            <a:r>
              <a:rPr lang="en-GB" altLang="en-US" dirty="0">
                <a:solidFill>
                  <a:prstClr val="black"/>
                </a:solidFill>
                <a:latin typeface="Arial"/>
              </a:rPr>
              <a:t>∙N</a:t>
            </a:r>
            <a:r>
              <a:rPr lang="en-GB" altLang="en-US" baseline="-25000" dirty="0">
                <a:solidFill>
                  <a:prstClr val="black"/>
                </a:solidFill>
                <a:latin typeface="Arial"/>
              </a:rPr>
              <a:t>3</a:t>
            </a:r>
            <a:r>
              <a:rPr lang="en-GB" altLang="en-US" dirty="0">
                <a:solidFill>
                  <a:prstClr val="black"/>
                </a:solidFill>
                <a:latin typeface="Arial"/>
              </a:rPr>
              <a:t> S</a:t>
            </a:r>
            <a:r>
              <a:rPr lang="en-GB" altLang="en-US" baseline="-25000" dirty="0">
                <a:solidFill>
                  <a:prstClr val="black"/>
                </a:solidFill>
                <a:latin typeface="Arial"/>
              </a:rPr>
              <a:t>1</a:t>
            </a:r>
            <a:r>
              <a:rPr lang="en-GB" altLang="en-US" dirty="0">
                <a:solidFill>
                  <a:prstClr val="black"/>
                </a:solidFill>
                <a:latin typeface="Arial"/>
              </a:rPr>
              <a:t>-lines, </a:t>
            </a:r>
            <a:br>
              <a:rPr lang="en-GB" altLang="en-US" dirty="0">
                <a:solidFill>
                  <a:prstClr val="black"/>
                </a:solidFill>
                <a:latin typeface="Arial"/>
              </a:rPr>
            </a:br>
            <a:r>
              <a:rPr lang="en-GB" altLang="en-US" dirty="0">
                <a:solidFill>
                  <a:prstClr val="black"/>
                </a:solidFill>
                <a:latin typeface="Arial"/>
              </a:rPr>
              <a:t>select N</a:t>
            </a:r>
            <a:r>
              <a:rPr lang="en-GB" altLang="en-US" baseline="-25000" dirty="0">
                <a:solidFill>
                  <a:prstClr val="black"/>
                </a:solidFill>
                <a:latin typeface="Arial"/>
              </a:rPr>
              <a:t>4</a:t>
            </a:r>
            <a:r>
              <a:rPr lang="en-GB" altLang="en-US" dirty="0">
                <a:solidFill>
                  <a:prstClr val="black"/>
                </a:solidFill>
                <a:latin typeface="Arial"/>
              </a:rPr>
              <a:t> best of them.</a:t>
            </a:r>
          </a:p>
        </p:txBody>
      </p:sp>
      <p:cxnSp>
        <p:nvCxnSpPr>
          <p:cNvPr id="58" name="AutoShape 574"/>
          <p:cNvCxnSpPr>
            <a:cxnSpLocks noChangeShapeType="1"/>
            <a:stCxn id="71" idx="2"/>
            <a:endCxn id="77" idx="0"/>
          </p:cNvCxnSpPr>
          <p:nvPr/>
        </p:nvCxnSpPr>
        <p:spPr bwMode="auto">
          <a:xfrm flipH="1">
            <a:off x="540854" y="800320"/>
            <a:ext cx="423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AutoShape 575"/>
          <p:cNvCxnSpPr>
            <a:cxnSpLocks noChangeShapeType="1"/>
            <a:stCxn id="72" idx="2"/>
            <a:endCxn id="78" idx="0"/>
          </p:cNvCxnSpPr>
          <p:nvPr/>
        </p:nvCxnSpPr>
        <p:spPr bwMode="auto">
          <a:xfrm>
            <a:off x="786387" y="990821"/>
            <a:ext cx="165100"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AutoShape 576"/>
          <p:cNvCxnSpPr>
            <a:cxnSpLocks noChangeShapeType="1"/>
            <a:stCxn id="74" idx="2"/>
            <a:endCxn id="104" idx="0"/>
          </p:cNvCxnSpPr>
          <p:nvPr/>
        </p:nvCxnSpPr>
        <p:spPr bwMode="auto">
          <a:xfrm>
            <a:off x="1594954" y="1194020"/>
            <a:ext cx="194733" cy="7217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AutoShape 577"/>
          <p:cNvCxnSpPr>
            <a:cxnSpLocks noChangeShapeType="1"/>
            <a:stCxn id="76" idx="2"/>
            <a:endCxn id="79" idx="0"/>
          </p:cNvCxnSpPr>
          <p:nvPr/>
        </p:nvCxnSpPr>
        <p:spPr bwMode="auto">
          <a:xfrm>
            <a:off x="2606721" y="808787"/>
            <a:ext cx="29633"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578"/>
          <p:cNvCxnSpPr>
            <a:cxnSpLocks noChangeShapeType="1"/>
            <a:stCxn id="73" idx="2"/>
            <a:endCxn id="120" idx="0"/>
          </p:cNvCxnSpPr>
          <p:nvPr/>
        </p:nvCxnSpPr>
        <p:spPr bwMode="auto">
          <a:xfrm>
            <a:off x="1192787" y="609821"/>
            <a:ext cx="165100" cy="1301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AutoShape 579"/>
          <p:cNvCxnSpPr>
            <a:cxnSpLocks noChangeShapeType="1"/>
            <a:stCxn id="75" idx="2"/>
            <a:endCxn id="103" idx="0"/>
          </p:cNvCxnSpPr>
          <p:nvPr/>
        </p:nvCxnSpPr>
        <p:spPr bwMode="auto">
          <a:xfrm>
            <a:off x="2208787" y="1189788"/>
            <a:ext cx="0" cy="72601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5" name="Text Box 581"/>
          <p:cNvSpPr txBox="1">
            <a:spLocks noChangeArrowheads="1"/>
          </p:cNvSpPr>
          <p:nvPr/>
        </p:nvSpPr>
        <p:spPr bwMode="auto">
          <a:xfrm>
            <a:off x="7542591" y="553401"/>
            <a:ext cx="4576593" cy="227754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spcBef>
                <a:spcPct val="50000"/>
              </a:spcBef>
            </a:lvl1pPr>
          </a:lstStyle>
          <a:p>
            <a:pPr defTabSz="1219170"/>
            <a:r>
              <a:rPr lang="en-GB" altLang="en-US" dirty="0">
                <a:solidFill>
                  <a:prstClr val="black"/>
                </a:solidFill>
                <a:latin typeface="Arial"/>
              </a:rPr>
              <a:t>Optimized* for sorghum. </a:t>
            </a:r>
            <a:br>
              <a:rPr lang="en-GB" altLang="en-US" dirty="0">
                <a:solidFill>
                  <a:prstClr val="black"/>
                </a:solidFill>
                <a:latin typeface="Arial"/>
              </a:rPr>
            </a:br>
            <a:r>
              <a:rPr lang="en-GB" altLang="en-US" dirty="0">
                <a:solidFill>
                  <a:srgbClr val="0000FF"/>
                </a:solidFill>
                <a:latin typeface="Arial"/>
              </a:rPr>
              <a:t>N</a:t>
            </a:r>
            <a:r>
              <a:rPr lang="en-GB" altLang="en-US" baseline="-25000" dirty="0">
                <a:solidFill>
                  <a:srgbClr val="0000FF"/>
                </a:solidFill>
                <a:latin typeface="Arial"/>
              </a:rPr>
              <a:t>1</a:t>
            </a:r>
            <a:r>
              <a:rPr lang="en-GB" altLang="en-US" dirty="0">
                <a:solidFill>
                  <a:srgbClr val="0000FF"/>
                </a:solidFill>
                <a:latin typeface="Arial"/>
              </a:rPr>
              <a:t>=280; N</a:t>
            </a:r>
            <a:r>
              <a:rPr lang="en-GB" altLang="en-US" baseline="-25000" dirty="0">
                <a:solidFill>
                  <a:srgbClr val="0000FF"/>
                </a:solidFill>
                <a:latin typeface="Arial"/>
              </a:rPr>
              <a:t>2</a:t>
            </a:r>
            <a:r>
              <a:rPr lang="en-GB" altLang="en-US" dirty="0">
                <a:solidFill>
                  <a:srgbClr val="0000FF"/>
                </a:solidFill>
                <a:latin typeface="Arial"/>
              </a:rPr>
              <a:t>=45; N</a:t>
            </a:r>
            <a:r>
              <a:rPr lang="en-GB" altLang="en-US" baseline="-25000" dirty="0">
                <a:solidFill>
                  <a:srgbClr val="0000FF"/>
                </a:solidFill>
                <a:latin typeface="Arial"/>
              </a:rPr>
              <a:t>3</a:t>
            </a:r>
            <a:r>
              <a:rPr lang="en-GB" altLang="en-US" dirty="0">
                <a:solidFill>
                  <a:srgbClr val="0000FF"/>
                </a:solidFill>
                <a:latin typeface="Arial"/>
              </a:rPr>
              <a:t>=5; N</a:t>
            </a:r>
            <a:r>
              <a:rPr lang="en-GB" altLang="en-US" baseline="-25000" dirty="0">
                <a:solidFill>
                  <a:srgbClr val="0000FF"/>
                </a:solidFill>
                <a:latin typeface="Arial"/>
              </a:rPr>
              <a:t>4</a:t>
            </a:r>
            <a:r>
              <a:rPr lang="en-GB" altLang="en-US" dirty="0">
                <a:solidFill>
                  <a:srgbClr val="0000FF"/>
                </a:solidFill>
                <a:latin typeface="Arial"/>
              </a:rPr>
              <a:t>=35;  </a:t>
            </a:r>
            <a:br>
              <a:rPr lang="en-GB" altLang="en-US" dirty="0">
                <a:solidFill>
                  <a:srgbClr val="0000FF"/>
                </a:solidFill>
                <a:latin typeface="Arial"/>
              </a:rPr>
            </a:br>
            <a:r>
              <a:rPr lang="en-GB" altLang="en-US" dirty="0">
                <a:solidFill>
                  <a:srgbClr val="0000FF"/>
                </a:solidFill>
                <a:latin typeface="Arial"/>
              </a:rPr>
              <a:t>one cycle = 4 seasons</a:t>
            </a:r>
            <a:r>
              <a:rPr lang="en-GB" altLang="en-US" dirty="0">
                <a:solidFill>
                  <a:prstClr val="black"/>
                </a:solidFill>
                <a:latin typeface="Arial"/>
              </a:rPr>
              <a:t>.</a:t>
            </a:r>
            <a:endParaRPr lang="en-GB" altLang="en-US" sz="1200" dirty="0">
              <a:solidFill>
                <a:prstClr val="black"/>
              </a:solidFill>
              <a:latin typeface="Arial"/>
            </a:endParaRPr>
          </a:p>
          <a:p>
            <a:pPr defTabSz="1219170"/>
            <a:r>
              <a:rPr lang="en-GB" altLang="en-US" sz="1600" dirty="0">
                <a:latin typeface="Arial"/>
              </a:rPr>
              <a:t>*</a:t>
            </a:r>
            <a:r>
              <a:rPr lang="en-GB" altLang="en-US" sz="1600" dirty="0">
                <a:solidFill>
                  <a:schemeClr val="tx1">
                    <a:lumMod val="50000"/>
                    <a:lumOff val="50000"/>
                  </a:schemeClr>
                </a:solidFill>
                <a:latin typeface="Arial"/>
              </a:rPr>
              <a:t>This is just intended to raise </a:t>
            </a:r>
            <a:r>
              <a:rPr lang="en-GB" altLang="en-US" sz="1600" dirty="0">
                <a:latin typeface="Arial"/>
              </a:rPr>
              <a:t>awareness</a:t>
            </a:r>
            <a:r>
              <a:rPr lang="en-GB" altLang="en-US" sz="1600" dirty="0">
                <a:solidFill>
                  <a:schemeClr val="tx1">
                    <a:lumMod val="50000"/>
                    <a:lumOff val="50000"/>
                  </a:schemeClr>
                </a:solidFill>
                <a:latin typeface="Arial"/>
              </a:rPr>
              <a:t> of the issue of </a:t>
            </a:r>
            <a:r>
              <a:rPr lang="en-GB" altLang="en-US" sz="1600" dirty="0">
                <a:latin typeface="Arial"/>
              </a:rPr>
              <a:t>Resource Allocation</a:t>
            </a:r>
            <a:r>
              <a:rPr lang="en-GB" altLang="en-US" sz="1600" dirty="0">
                <a:solidFill>
                  <a:schemeClr val="tx1">
                    <a:lumMod val="50000"/>
                    <a:lumOff val="50000"/>
                  </a:schemeClr>
                </a:solidFill>
                <a:latin typeface="Arial"/>
              </a:rPr>
              <a:t>; therefore, I will not go deep into detail about aspects</a:t>
            </a:r>
            <a:r>
              <a:rPr lang="en-GB" altLang="en-US" sz="1600" dirty="0">
                <a:latin typeface="Arial"/>
              </a:rPr>
              <a:t> </a:t>
            </a:r>
            <a:r>
              <a:rPr lang="en-GB" altLang="en-US" sz="1600" dirty="0">
                <a:solidFill>
                  <a:schemeClr val="tx1">
                    <a:lumMod val="50000"/>
                    <a:lumOff val="50000"/>
                  </a:schemeClr>
                </a:solidFill>
                <a:latin typeface="Arial"/>
              </a:rPr>
              <a:t>such as budget, germplasm, characteristics, </a:t>
            </a:r>
            <a:r>
              <a:rPr lang="en-GB" altLang="en-US" sz="1600" dirty="0" err="1">
                <a:solidFill>
                  <a:schemeClr val="tx1">
                    <a:lumMod val="50000"/>
                    <a:lumOff val="50000"/>
                  </a:schemeClr>
                </a:solidFill>
                <a:latin typeface="Arial"/>
              </a:rPr>
              <a:t>geographi-cal</a:t>
            </a:r>
            <a:r>
              <a:rPr lang="en-GB" altLang="en-US" sz="1600" dirty="0">
                <a:solidFill>
                  <a:schemeClr val="tx1">
                    <a:lumMod val="50000"/>
                    <a:lumOff val="50000"/>
                  </a:schemeClr>
                </a:solidFill>
                <a:latin typeface="Arial"/>
              </a:rPr>
              <a:t> region, etc.</a:t>
            </a:r>
          </a:p>
        </p:txBody>
      </p:sp>
      <p:cxnSp>
        <p:nvCxnSpPr>
          <p:cNvPr id="66" name="AutoShape 582"/>
          <p:cNvCxnSpPr>
            <a:cxnSpLocks noChangeShapeType="1"/>
            <a:stCxn id="67" idx="2"/>
            <a:endCxn id="80" idx="0"/>
          </p:cNvCxnSpPr>
          <p:nvPr/>
        </p:nvCxnSpPr>
        <p:spPr bwMode="auto">
          <a:xfrm>
            <a:off x="553554" y="1496705"/>
            <a:ext cx="139700" cy="41698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7" name="Oval 583"/>
          <p:cNvSpPr>
            <a:spLocks noChangeArrowheads="1"/>
          </p:cNvSpPr>
          <p:nvPr/>
        </p:nvSpPr>
        <p:spPr bwMode="auto">
          <a:xfrm>
            <a:off x="553553" y="1490353"/>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8" name="Oval 584"/>
          <p:cNvSpPr>
            <a:spLocks noChangeArrowheads="1"/>
          </p:cNvSpPr>
          <p:nvPr/>
        </p:nvSpPr>
        <p:spPr bwMode="auto">
          <a:xfrm>
            <a:off x="871053" y="149247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69" name="Oval 585"/>
          <p:cNvSpPr>
            <a:spLocks noChangeArrowheads="1"/>
          </p:cNvSpPr>
          <p:nvPr/>
        </p:nvSpPr>
        <p:spPr bwMode="auto">
          <a:xfrm>
            <a:off x="2617305" y="1498820"/>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70" name="AutoShape 586"/>
          <p:cNvCxnSpPr>
            <a:cxnSpLocks noChangeShapeType="1"/>
            <a:stCxn id="68" idx="6"/>
            <a:endCxn id="82" idx="0"/>
          </p:cNvCxnSpPr>
          <p:nvPr/>
        </p:nvCxnSpPr>
        <p:spPr bwMode="auto">
          <a:xfrm>
            <a:off x="881637" y="1498821"/>
            <a:ext cx="211667" cy="410633"/>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AutoShape 587"/>
          <p:cNvSpPr>
            <a:spLocks noChangeArrowheads="1"/>
          </p:cNvSpPr>
          <p:nvPr/>
        </p:nvSpPr>
        <p:spPr bwMode="auto">
          <a:xfrm>
            <a:off x="363053" y="6077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2" name="AutoShape 588"/>
          <p:cNvSpPr>
            <a:spLocks noChangeArrowheads="1"/>
          </p:cNvSpPr>
          <p:nvPr/>
        </p:nvSpPr>
        <p:spPr bwMode="auto">
          <a:xfrm>
            <a:off x="566253" y="7982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3" name="AutoShape 589"/>
          <p:cNvSpPr>
            <a:spLocks noChangeArrowheads="1"/>
          </p:cNvSpPr>
          <p:nvPr/>
        </p:nvSpPr>
        <p:spPr bwMode="auto">
          <a:xfrm>
            <a:off x="972653" y="4172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sz="2400">
              <a:solidFill>
                <a:prstClr val="black"/>
              </a:solidFill>
              <a:latin typeface="Arial"/>
            </a:endParaRPr>
          </a:p>
        </p:txBody>
      </p:sp>
      <p:sp>
        <p:nvSpPr>
          <p:cNvPr id="74" name="AutoShape 590"/>
          <p:cNvSpPr>
            <a:spLocks noChangeArrowheads="1"/>
          </p:cNvSpPr>
          <p:nvPr/>
        </p:nvSpPr>
        <p:spPr bwMode="auto">
          <a:xfrm>
            <a:off x="1374820" y="1001404"/>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5" name="AutoShape 591"/>
          <p:cNvSpPr>
            <a:spLocks noChangeArrowheads="1"/>
          </p:cNvSpPr>
          <p:nvPr/>
        </p:nvSpPr>
        <p:spPr bwMode="auto">
          <a:xfrm>
            <a:off x="1988653" y="997171"/>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6" name="AutoShape 592"/>
          <p:cNvSpPr>
            <a:spLocks noChangeArrowheads="1"/>
          </p:cNvSpPr>
          <p:nvPr/>
        </p:nvSpPr>
        <p:spPr bwMode="auto">
          <a:xfrm>
            <a:off x="2386587" y="616171"/>
            <a:ext cx="440267" cy="192616"/>
          </a:xfrm>
          <a:prstGeom prst="hexagon">
            <a:avLst>
              <a:gd name="adj" fmla="val 57143"/>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7" name="Rectangle 593"/>
          <p:cNvSpPr>
            <a:spLocks noChangeArrowheads="1"/>
          </p:cNvSpPr>
          <p:nvPr/>
        </p:nvSpPr>
        <p:spPr bwMode="auto">
          <a:xfrm>
            <a:off x="468888" y="1911571"/>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8" name="Rectangle 594"/>
          <p:cNvSpPr>
            <a:spLocks noChangeArrowheads="1"/>
          </p:cNvSpPr>
          <p:nvPr/>
        </p:nvSpPr>
        <p:spPr bwMode="auto">
          <a:xfrm>
            <a:off x="879521" y="1911571"/>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79" name="Rectangle 595"/>
          <p:cNvSpPr>
            <a:spLocks noChangeArrowheads="1"/>
          </p:cNvSpPr>
          <p:nvPr/>
        </p:nvSpPr>
        <p:spPr bwMode="auto">
          <a:xfrm>
            <a:off x="2564388" y="1920038"/>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0" name="AutoShape 596"/>
          <p:cNvSpPr>
            <a:spLocks noChangeArrowheads="1"/>
          </p:cNvSpPr>
          <p:nvPr/>
        </p:nvSpPr>
        <p:spPr bwMode="auto">
          <a:xfrm>
            <a:off x="650921" y="1926387"/>
            <a:ext cx="82551"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1" name="AutoShape 597"/>
          <p:cNvSpPr>
            <a:spLocks noChangeArrowheads="1"/>
          </p:cNvSpPr>
          <p:nvPr/>
        </p:nvSpPr>
        <p:spPr bwMode="auto">
          <a:xfrm>
            <a:off x="650921" y="2121120"/>
            <a:ext cx="82551"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2" name="AutoShape 598"/>
          <p:cNvSpPr>
            <a:spLocks noChangeArrowheads="1"/>
          </p:cNvSpPr>
          <p:nvPr/>
        </p:nvSpPr>
        <p:spPr bwMode="auto">
          <a:xfrm>
            <a:off x="1050971" y="1922154"/>
            <a:ext cx="82549" cy="78317"/>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3" name="AutoShape 599"/>
          <p:cNvSpPr>
            <a:spLocks noChangeArrowheads="1"/>
          </p:cNvSpPr>
          <p:nvPr/>
        </p:nvSpPr>
        <p:spPr bwMode="auto">
          <a:xfrm>
            <a:off x="1050971" y="2116887"/>
            <a:ext cx="82549" cy="78317"/>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4" name="AutoShape 600"/>
          <p:cNvSpPr>
            <a:spLocks noChangeArrowheads="1"/>
          </p:cNvSpPr>
          <p:nvPr/>
        </p:nvSpPr>
        <p:spPr bwMode="auto">
          <a:xfrm>
            <a:off x="1459487" y="1917920"/>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5" name="AutoShape 601"/>
          <p:cNvSpPr>
            <a:spLocks noChangeArrowheads="1"/>
          </p:cNvSpPr>
          <p:nvPr/>
        </p:nvSpPr>
        <p:spPr bwMode="auto">
          <a:xfrm>
            <a:off x="1459487" y="2112654"/>
            <a:ext cx="82551" cy="78317"/>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6" name="AutoShape 602"/>
          <p:cNvSpPr>
            <a:spLocks noChangeArrowheads="1"/>
          </p:cNvSpPr>
          <p:nvPr/>
        </p:nvSpPr>
        <p:spPr bwMode="auto">
          <a:xfrm>
            <a:off x="1891287" y="1928505"/>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7" name="AutoShape 603"/>
          <p:cNvSpPr>
            <a:spLocks noChangeArrowheads="1"/>
          </p:cNvSpPr>
          <p:nvPr/>
        </p:nvSpPr>
        <p:spPr bwMode="auto">
          <a:xfrm>
            <a:off x="1891287" y="2123238"/>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8" name="AutoShape 604"/>
          <p:cNvSpPr>
            <a:spLocks noChangeArrowheads="1"/>
          </p:cNvSpPr>
          <p:nvPr/>
        </p:nvSpPr>
        <p:spPr bwMode="auto">
          <a:xfrm>
            <a:off x="2306154" y="1924271"/>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89" name="AutoShape 605"/>
          <p:cNvSpPr>
            <a:spLocks noChangeArrowheads="1"/>
          </p:cNvSpPr>
          <p:nvPr/>
        </p:nvSpPr>
        <p:spPr bwMode="auto">
          <a:xfrm>
            <a:off x="2306154" y="2119005"/>
            <a:ext cx="82551" cy="78316"/>
          </a:xfrm>
          <a:prstGeom prst="octagon">
            <a:avLst>
              <a:gd name="adj" fmla="val 29287"/>
            </a:avLst>
          </a:prstGeom>
          <a:noFill/>
          <a:ln w="19050"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0" name="AutoShape 606"/>
          <p:cNvSpPr>
            <a:spLocks noChangeArrowheads="1"/>
          </p:cNvSpPr>
          <p:nvPr/>
        </p:nvSpPr>
        <p:spPr bwMode="auto">
          <a:xfrm>
            <a:off x="2740071" y="1936971"/>
            <a:ext cx="82549" cy="78316"/>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sp>
        <p:nvSpPr>
          <p:cNvPr id="91" name="AutoShape 607"/>
          <p:cNvSpPr>
            <a:spLocks noChangeArrowheads="1"/>
          </p:cNvSpPr>
          <p:nvPr/>
        </p:nvSpPr>
        <p:spPr bwMode="auto">
          <a:xfrm>
            <a:off x="2740071" y="2131705"/>
            <a:ext cx="82549" cy="78316"/>
          </a:xfrm>
          <a:prstGeom prst="octagon">
            <a:avLst>
              <a:gd name="adj" fmla="val 29287"/>
            </a:avLst>
          </a:prstGeom>
          <a:solidFill>
            <a:schemeClr val="tx1"/>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dirty="0">
              <a:solidFill>
                <a:prstClr val="black"/>
              </a:solidFill>
              <a:latin typeface="Arial"/>
            </a:endParaRPr>
          </a:p>
        </p:txBody>
      </p:sp>
      <p:cxnSp>
        <p:nvCxnSpPr>
          <p:cNvPr id="92" name="AutoShape 608"/>
          <p:cNvCxnSpPr>
            <a:cxnSpLocks noChangeShapeType="1"/>
            <a:stCxn id="67" idx="7"/>
            <a:endCxn id="81" idx="0"/>
          </p:cNvCxnSpPr>
          <p:nvPr/>
        </p:nvCxnSpPr>
        <p:spPr bwMode="auto">
          <a:xfrm>
            <a:off x="562021" y="1492471"/>
            <a:ext cx="131233" cy="6159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AutoShape 609"/>
          <p:cNvCxnSpPr>
            <a:cxnSpLocks noChangeShapeType="1"/>
            <a:stCxn id="68" idx="3"/>
            <a:endCxn id="83" idx="0"/>
          </p:cNvCxnSpPr>
          <p:nvPr/>
        </p:nvCxnSpPr>
        <p:spPr bwMode="auto">
          <a:xfrm>
            <a:off x="873171" y="1500938"/>
            <a:ext cx="220133" cy="603249"/>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AutoShape 610"/>
          <p:cNvCxnSpPr>
            <a:cxnSpLocks noChangeShapeType="1"/>
            <a:stCxn id="96" idx="6"/>
            <a:endCxn id="84" idx="0"/>
          </p:cNvCxnSpPr>
          <p:nvPr/>
        </p:nvCxnSpPr>
        <p:spPr bwMode="auto">
          <a:xfrm>
            <a:off x="1319788" y="1515753"/>
            <a:ext cx="182033" cy="3894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 name="Oval 611"/>
          <p:cNvSpPr>
            <a:spLocks noChangeArrowheads="1"/>
          </p:cNvSpPr>
          <p:nvPr/>
        </p:nvSpPr>
        <p:spPr bwMode="auto">
          <a:xfrm>
            <a:off x="566253" y="2919105"/>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6" name="Oval 612"/>
          <p:cNvSpPr>
            <a:spLocks noChangeArrowheads="1"/>
          </p:cNvSpPr>
          <p:nvPr/>
        </p:nvSpPr>
        <p:spPr bwMode="auto">
          <a:xfrm>
            <a:off x="1309205" y="1509405"/>
            <a:ext cx="10583"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7" name="Oval 613"/>
          <p:cNvSpPr>
            <a:spLocks noChangeArrowheads="1"/>
          </p:cNvSpPr>
          <p:nvPr/>
        </p:nvSpPr>
        <p:spPr bwMode="auto">
          <a:xfrm>
            <a:off x="1666920" y="1481887"/>
            <a:ext cx="10584"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98" name="Oval 614"/>
          <p:cNvSpPr>
            <a:spLocks noChangeArrowheads="1"/>
          </p:cNvSpPr>
          <p:nvPr/>
        </p:nvSpPr>
        <p:spPr bwMode="auto">
          <a:xfrm>
            <a:off x="2200320" y="147977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99" name="AutoShape 615"/>
          <p:cNvCxnSpPr>
            <a:cxnSpLocks noChangeShapeType="1"/>
            <a:stCxn id="96" idx="4"/>
            <a:endCxn id="85" idx="0"/>
          </p:cNvCxnSpPr>
          <p:nvPr/>
        </p:nvCxnSpPr>
        <p:spPr bwMode="auto">
          <a:xfrm>
            <a:off x="1315553" y="1519987"/>
            <a:ext cx="186267" cy="5799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AutoShape 616"/>
          <p:cNvCxnSpPr>
            <a:cxnSpLocks noChangeShapeType="1"/>
            <a:stCxn id="97" idx="1"/>
            <a:endCxn id="86" idx="0"/>
          </p:cNvCxnSpPr>
          <p:nvPr/>
        </p:nvCxnSpPr>
        <p:spPr bwMode="auto">
          <a:xfrm>
            <a:off x="1669038" y="1484004"/>
            <a:ext cx="264583" cy="431800"/>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1" name="AutoShape 617"/>
          <p:cNvCxnSpPr>
            <a:cxnSpLocks noChangeShapeType="1"/>
            <a:stCxn id="97" idx="4"/>
            <a:endCxn id="87" idx="0"/>
          </p:cNvCxnSpPr>
          <p:nvPr/>
        </p:nvCxnSpPr>
        <p:spPr bwMode="auto">
          <a:xfrm>
            <a:off x="1673271" y="1492471"/>
            <a:ext cx="260349" cy="61806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AutoShape 618"/>
          <p:cNvCxnSpPr>
            <a:cxnSpLocks noChangeShapeType="1"/>
            <a:stCxn id="98" idx="1"/>
            <a:endCxn id="88" idx="0"/>
          </p:cNvCxnSpPr>
          <p:nvPr/>
        </p:nvCxnSpPr>
        <p:spPr bwMode="auto">
          <a:xfrm>
            <a:off x="2202438" y="1481887"/>
            <a:ext cx="146049" cy="4296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Rectangle 619"/>
          <p:cNvSpPr>
            <a:spLocks noChangeArrowheads="1"/>
          </p:cNvSpPr>
          <p:nvPr/>
        </p:nvSpPr>
        <p:spPr bwMode="auto">
          <a:xfrm>
            <a:off x="2136821" y="1915804"/>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04" name="Rectangle 620"/>
          <p:cNvSpPr>
            <a:spLocks noChangeArrowheads="1"/>
          </p:cNvSpPr>
          <p:nvPr/>
        </p:nvSpPr>
        <p:spPr bwMode="auto">
          <a:xfrm>
            <a:off x="1717721" y="1915804"/>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05" name="AutoShape 621"/>
          <p:cNvCxnSpPr>
            <a:cxnSpLocks noChangeShapeType="1"/>
            <a:stCxn id="98" idx="4"/>
            <a:endCxn id="89" idx="0"/>
          </p:cNvCxnSpPr>
          <p:nvPr/>
        </p:nvCxnSpPr>
        <p:spPr bwMode="auto">
          <a:xfrm>
            <a:off x="2206671" y="1490354"/>
            <a:ext cx="141816" cy="615951"/>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AutoShape 622"/>
          <p:cNvCxnSpPr>
            <a:cxnSpLocks noChangeShapeType="1"/>
            <a:stCxn id="69" idx="5"/>
            <a:endCxn id="90" idx="0"/>
          </p:cNvCxnSpPr>
          <p:nvPr/>
        </p:nvCxnSpPr>
        <p:spPr bwMode="auto">
          <a:xfrm>
            <a:off x="2625772" y="1507287"/>
            <a:ext cx="156633" cy="416984"/>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7" name="AutoShape 623"/>
          <p:cNvCxnSpPr>
            <a:cxnSpLocks noChangeShapeType="1"/>
            <a:stCxn id="69" idx="3"/>
            <a:endCxn id="91" idx="0"/>
          </p:cNvCxnSpPr>
          <p:nvPr/>
        </p:nvCxnSpPr>
        <p:spPr bwMode="auto">
          <a:xfrm>
            <a:off x="2619420" y="1507287"/>
            <a:ext cx="162984" cy="611717"/>
          </a:xfrm>
          <a:prstGeom prst="straightConnector1">
            <a:avLst/>
          </a:prstGeom>
          <a:noFill/>
          <a:ln w="9525">
            <a:solidFill>
              <a:schemeClr val="tx1"/>
            </a:solidFill>
            <a:round/>
            <a:headEnd/>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8" name="Rectangle 624"/>
          <p:cNvSpPr>
            <a:spLocks noChangeArrowheads="1"/>
          </p:cNvSpPr>
          <p:nvPr/>
        </p:nvSpPr>
        <p:spPr bwMode="auto">
          <a:xfrm>
            <a:off x="468888" y="3135004"/>
            <a:ext cx="141817" cy="920749"/>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09" name="Rectangle 625"/>
          <p:cNvSpPr>
            <a:spLocks noChangeArrowheads="1"/>
          </p:cNvSpPr>
          <p:nvPr/>
        </p:nvSpPr>
        <p:spPr bwMode="auto">
          <a:xfrm>
            <a:off x="879521" y="3135004"/>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0" name="Rectangle 626"/>
          <p:cNvSpPr>
            <a:spLocks noChangeArrowheads="1"/>
          </p:cNvSpPr>
          <p:nvPr/>
        </p:nvSpPr>
        <p:spPr bwMode="auto">
          <a:xfrm>
            <a:off x="2564388" y="3143471"/>
            <a:ext cx="141817" cy="920749"/>
          </a:xfrm>
          <a:prstGeom prst="rect">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1" name="Rectangle 627"/>
          <p:cNvSpPr>
            <a:spLocks noChangeArrowheads="1"/>
          </p:cNvSpPr>
          <p:nvPr/>
        </p:nvSpPr>
        <p:spPr bwMode="auto">
          <a:xfrm>
            <a:off x="1285921" y="3135004"/>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2" name="Rectangle 628"/>
          <p:cNvSpPr>
            <a:spLocks noChangeArrowheads="1"/>
          </p:cNvSpPr>
          <p:nvPr/>
        </p:nvSpPr>
        <p:spPr bwMode="auto">
          <a:xfrm>
            <a:off x="2136821" y="3139238"/>
            <a:ext cx="141817" cy="92074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13" name="Rectangle 629"/>
          <p:cNvSpPr>
            <a:spLocks noChangeArrowheads="1"/>
          </p:cNvSpPr>
          <p:nvPr/>
        </p:nvSpPr>
        <p:spPr bwMode="auto">
          <a:xfrm>
            <a:off x="1717721" y="3139238"/>
            <a:ext cx="141817" cy="92074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14" name="AutoShape 630"/>
          <p:cNvCxnSpPr>
            <a:cxnSpLocks noChangeShapeType="1"/>
            <a:stCxn id="80" idx="2"/>
            <a:endCxn id="109" idx="0"/>
          </p:cNvCxnSpPr>
          <p:nvPr/>
        </p:nvCxnSpPr>
        <p:spPr bwMode="auto">
          <a:xfrm>
            <a:off x="693254" y="2017404"/>
            <a:ext cx="258233" cy="11176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 name="AutoShape 631"/>
          <p:cNvCxnSpPr>
            <a:cxnSpLocks noChangeShapeType="1"/>
            <a:stCxn id="81" idx="2"/>
            <a:endCxn id="108" idx="0"/>
          </p:cNvCxnSpPr>
          <p:nvPr/>
        </p:nvCxnSpPr>
        <p:spPr bwMode="auto">
          <a:xfrm flipH="1">
            <a:off x="540853" y="2212137"/>
            <a:ext cx="152400" cy="9228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6" name="AutoShape 632"/>
          <p:cNvCxnSpPr>
            <a:cxnSpLocks noChangeShapeType="1"/>
            <a:stCxn id="82" idx="2"/>
            <a:endCxn id="113" idx="0"/>
          </p:cNvCxnSpPr>
          <p:nvPr/>
        </p:nvCxnSpPr>
        <p:spPr bwMode="auto">
          <a:xfrm>
            <a:off x="1093305" y="2013171"/>
            <a:ext cx="696383" cy="1126067"/>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AutoShape 633"/>
          <p:cNvCxnSpPr>
            <a:cxnSpLocks noChangeShapeType="1"/>
            <a:stCxn id="83" idx="2"/>
            <a:endCxn id="111" idx="0"/>
          </p:cNvCxnSpPr>
          <p:nvPr/>
        </p:nvCxnSpPr>
        <p:spPr bwMode="auto">
          <a:xfrm>
            <a:off x="1093305" y="2207905"/>
            <a:ext cx="264583" cy="9271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AutoShape 634"/>
          <p:cNvCxnSpPr>
            <a:cxnSpLocks noChangeShapeType="1"/>
            <a:stCxn id="90" idx="2"/>
            <a:endCxn id="112" idx="0"/>
          </p:cNvCxnSpPr>
          <p:nvPr/>
        </p:nvCxnSpPr>
        <p:spPr bwMode="auto">
          <a:xfrm flipH="1">
            <a:off x="2208788" y="2027987"/>
            <a:ext cx="573617" cy="11112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9" name="AutoShape 635"/>
          <p:cNvCxnSpPr>
            <a:cxnSpLocks noChangeShapeType="1"/>
            <a:stCxn id="91" idx="2"/>
            <a:endCxn id="110" idx="0"/>
          </p:cNvCxnSpPr>
          <p:nvPr/>
        </p:nvCxnSpPr>
        <p:spPr bwMode="auto">
          <a:xfrm flipH="1">
            <a:off x="2636353" y="2222721"/>
            <a:ext cx="146051" cy="92075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0" name="Rectangle 636"/>
          <p:cNvSpPr>
            <a:spLocks noChangeArrowheads="1"/>
          </p:cNvSpPr>
          <p:nvPr/>
        </p:nvSpPr>
        <p:spPr bwMode="auto">
          <a:xfrm>
            <a:off x="1285921" y="1911571"/>
            <a:ext cx="141817" cy="920749"/>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1" name="Oval 637"/>
          <p:cNvSpPr>
            <a:spLocks noChangeArrowheads="1"/>
          </p:cNvSpPr>
          <p:nvPr/>
        </p:nvSpPr>
        <p:spPr bwMode="auto">
          <a:xfrm>
            <a:off x="896453" y="2927571"/>
            <a:ext cx="10584" cy="1058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2" name="Oval 638"/>
          <p:cNvSpPr>
            <a:spLocks noChangeArrowheads="1"/>
          </p:cNvSpPr>
          <p:nvPr/>
        </p:nvSpPr>
        <p:spPr bwMode="auto">
          <a:xfrm>
            <a:off x="2663871" y="2925453"/>
            <a:ext cx="10583" cy="1058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3" name="AutoShape 639"/>
          <p:cNvSpPr>
            <a:spLocks noChangeArrowheads="1"/>
          </p:cNvSpPr>
          <p:nvPr/>
        </p:nvSpPr>
        <p:spPr bwMode="auto">
          <a:xfrm rot="16200000">
            <a:off x="1059438" y="43351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4" name="AutoShape 640"/>
          <p:cNvSpPr>
            <a:spLocks noChangeArrowheads="1"/>
          </p:cNvSpPr>
          <p:nvPr/>
        </p:nvSpPr>
        <p:spPr bwMode="auto">
          <a:xfrm rot="16200000">
            <a:off x="1460546" y="4334096"/>
            <a:ext cx="93133" cy="82549"/>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5" name="AutoShape 641"/>
          <p:cNvSpPr>
            <a:spLocks noChangeArrowheads="1"/>
          </p:cNvSpPr>
          <p:nvPr/>
        </p:nvSpPr>
        <p:spPr bwMode="auto">
          <a:xfrm rot="16200000">
            <a:off x="1859538" y="43351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6" name="AutoShape 642"/>
          <p:cNvSpPr>
            <a:spLocks/>
          </p:cNvSpPr>
          <p:nvPr/>
        </p:nvSpPr>
        <p:spPr bwMode="auto">
          <a:xfrm rot="5400000">
            <a:off x="1423504" y="4900304"/>
            <a:ext cx="133349" cy="1073149"/>
          </a:xfrm>
          <a:prstGeom prst="rightBrace">
            <a:avLst>
              <a:gd name="adj1" fmla="val 67064"/>
              <a:gd name="adj2" fmla="val 51102"/>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7" name="Rectangle 643"/>
          <p:cNvSpPr>
            <a:spLocks noChangeArrowheads="1"/>
          </p:cNvSpPr>
          <p:nvPr/>
        </p:nvSpPr>
        <p:spPr bwMode="auto">
          <a:xfrm>
            <a:off x="964187" y="4464271"/>
            <a:ext cx="1066800" cy="897467"/>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8" name="AutoShape 644"/>
          <p:cNvSpPr>
            <a:spLocks noChangeArrowheads="1"/>
          </p:cNvSpPr>
          <p:nvPr/>
        </p:nvSpPr>
        <p:spPr bwMode="auto">
          <a:xfrm rot="16200000">
            <a:off x="1201255" y="4661121"/>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29" name="AutoShape 645"/>
          <p:cNvSpPr>
            <a:spLocks noChangeArrowheads="1"/>
          </p:cNvSpPr>
          <p:nvPr/>
        </p:nvSpPr>
        <p:spPr bwMode="auto">
          <a:xfrm rot="16200000">
            <a:off x="1448904" y="46653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0" name="AutoShape 646"/>
          <p:cNvSpPr>
            <a:spLocks noChangeArrowheads="1"/>
          </p:cNvSpPr>
          <p:nvPr/>
        </p:nvSpPr>
        <p:spPr bwMode="auto">
          <a:xfrm rot="16200000">
            <a:off x="1677504" y="467170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1" name="AutoShape 647"/>
          <p:cNvSpPr>
            <a:spLocks noChangeArrowheads="1"/>
          </p:cNvSpPr>
          <p:nvPr/>
        </p:nvSpPr>
        <p:spPr bwMode="auto">
          <a:xfrm rot="16200000">
            <a:off x="1182204" y="487278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2" name="AutoShape 648"/>
          <p:cNvSpPr>
            <a:spLocks noChangeArrowheads="1"/>
          </p:cNvSpPr>
          <p:nvPr/>
        </p:nvSpPr>
        <p:spPr bwMode="auto">
          <a:xfrm rot="16200000">
            <a:off x="1434088" y="4885488"/>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3" name="AutoShape 649"/>
          <p:cNvSpPr>
            <a:spLocks noChangeArrowheads="1"/>
          </p:cNvSpPr>
          <p:nvPr/>
        </p:nvSpPr>
        <p:spPr bwMode="auto">
          <a:xfrm rot="16200000">
            <a:off x="1681738" y="488125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4" name="AutoShape 650"/>
          <p:cNvSpPr>
            <a:spLocks noChangeArrowheads="1"/>
          </p:cNvSpPr>
          <p:nvPr/>
        </p:nvSpPr>
        <p:spPr bwMode="auto">
          <a:xfrm rot="16200000">
            <a:off x="1184322" y="5099270"/>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5" name="AutoShape 651"/>
          <p:cNvSpPr>
            <a:spLocks noChangeArrowheads="1"/>
          </p:cNvSpPr>
          <p:nvPr/>
        </p:nvSpPr>
        <p:spPr bwMode="auto">
          <a:xfrm rot="16200000">
            <a:off x="1425622" y="5105621"/>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36" name="AutoShape 652"/>
          <p:cNvSpPr>
            <a:spLocks noChangeArrowheads="1"/>
          </p:cNvSpPr>
          <p:nvPr/>
        </p:nvSpPr>
        <p:spPr bwMode="auto">
          <a:xfrm rot="16200000">
            <a:off x="1677504" y="5116204"/>
            <a:ext cx="93133" cy="80433"/>
          </a:xfrm>
          <a:prstGeom prst="octagon">
            <a:avLst>
              <a:gd name="adj" fmla="val 29287"/>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38" name="AutoShape 654"/>
          <p:cNvCxnSpPr>
            <a:cxnSpLocks noChangeShapeType="1"/>
            <a:stCxn id="95" idx="5"/>
            <a:endCxn id="123" idx="3"/>
          </p:cNvCxnSpPr>
          <p:nvPr/>
        </p:nvCxnSpPr>
        <p:spPr bwMode="auto">
          <a:xfrm>
            <a:off x="574721" y="2927571"/>
            <a:ext cx="531284" cy="138853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9" name="AutoShape 655"/>
          <p:cNvCxnSpPr>
            <a:cxnSpLocks noChangeShapeType="1"/>
            <a:stCxn id="121" idx="6"/>
            <a:endCxn id="124" idx="3"/>
          </p:cNvCxnSpPr>
          <p:nvPr/>
        </p:nvCxnSpPr>
        <p:spPr bwMode="auto">
          <a:xfrm>
            <a:off x="907037" y="2933921"/>
            <a:ext cx="599016" cy="13843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 name="AutoShape 656"/>
          <p:cNvCxnSpPr>
            <a:cxnSpLocks noChangeShapeType="1"/>
            <a:stCxn id="122" idx="5"/>
            <a:endCxn id="125" idx="3"/>
          </p:cNvCxnSpPr>
          <p:nvPr/>
        </p:nvCxnSpPr>
        <p:spPr bwMode="auto">
          <a:xfrm flipH="1">
            <a:off x="1906105" y="2933920"/>
            <a:ext cx="766233" cy="1382184"/>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1" name="Rectangle 657"/>
          <p:cNvSpPr>
            <a:spLocks noChangeArrowheads="1"/>
          </p:cNvSpPr>
          <p:nvPr/>
        </p:nvSpPr>
        <p:spPr bwMode="auto">
          <a:xfrm>
            <a:off x="265687" y="5627216"/>
            <a:ext cx="2540000" cy="874184"/>
          </a:xfrm>
          <a:prstGeom prst="rect">
            <a:avLst/>
          </a:prstGeom>
          <a:solidFill>
            <a:schemeClr val="bg1"/>
          </a:solidFill>
          <a:ln w="19050">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defTabSz="1219170"/>
            <a:endParaRPr lang="en-GB">
              <a:solidFill>
                <a:prstClr val="black"/>
              </a:solidFill>
              <a:latin typeface="Arial"/>
            </a:endParaRPr>
          </a:p>
        </p:txBody>
      </p:sp>
      <p:sp>
        <p:nvSpPr>
          <p:cNvPr id="142" name="AutoShape 658"/>
          <p:cNvSpPr>
            <a:spLocks noChangeArrowheads="1"/>
          </p:cNvSpPr>
          <p:nvPr/>
        </p:nvSpPr>
        <p:spPr bwMode="auto">
          <a:xfrm rot="5400000">
            <a:off x="19928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3" name="AutoShape 659"/>
          <p:cNvSpPr>
            <a:spLocks noChangeArrowheads="1"/>
          </p:cNvSpPr>
          <p:nvPr/>
        </p:nvSpPr>
        <p:spPr bwMode="auto">
          <a:xfrm rot="5400000">
            <a:off x="17896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4" name="AutoShape 660"/>
          <p:cNvSpPr>
            <a:spLocks noChangeArrowheads="1"/>
          </p:cNvSpPr>
          <p:nvPr/>
        </p:nvSpPr>
        <p:spPr bwMode="auto">
          <a:xfrm rot="5400000">
            <a:off x="15864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5" name="AutoShape 661"/>
          <p:cNvSpPr>
            <a:spLocks noChangeArrowheads="1"/>
          </p:cNvSpPr>
          <p:nvPr/>
        </p:nvSpPr>
        <p:spPr bwMode="auto">
          <a:xfrm rot="5400000">
            <a:off x="13832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6" name="AutoShape 662"/>
          <p:cNvSpPr>
            <a:spLocks noChangeArrowheads="1"/>
          </p:cNvSpPr>
          <p:nvPr/>
        </p:nvSpPr>
        <p:spPr bwMode="auto">
          <a:xfrm rot="5400000">
            <a:off x="1182204" y="5738503"/>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7" name="AutoShape 663"/>
          <p:cNvSpPr>
            <a:spLocks noChangeArrowheads="1"/>
          </p:cNvSpPr>
          <p:nvPr/>
        </p:nvSpPr>
        <p:spPr bwMode="auto">
          <a:xfrm rot="5400000">
            <a:off x="976887" y="5736388"/>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8" name="AutoShape 664"/>
          <p:cNvSpPr>
            <a:spLocks noChangeArrowheads="1"/>
          </p:cNvSpPr>
          <p:nvPr/>
        </p:nvSpPr>
        <p:spPr bwMode="auto">
          <a:xfrm rot="5400000">
            <a:off x="7736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49" name="AutoShape 665"/>
          <p:cNvSpPr>
            <a:spLocks noChangeArrowheads="1"/>
          </p:cNvSpPr>
          <p:nvPr/>
        </p:nvSpPr>
        <p:spPr bwMode="auto">
          <a:xfrm rot="5400000">
            <a:off x="5704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0" name="AutoShape 666"/>
          <p:cNvSpPr>
            <a:spLocks noChangeArrowheads="1"/>
          </p:cNvSpPr>
          <p:nvPr/>
        </p:nvSpPr>
        <p:spPr bwMode="auto">
          <a:xfrm rot="5400000">
            <a:off x="367287" y="5736388"/>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1" name="AutoShape 667"/>
          <p:cNvSpPr>
            <a:spLocks noChangeArrowheads="1"/>
          </p:cNvSpPr>
          <p:nvPr/>
        </p:nvSpPr>
        <p:spPr bwMode="auto">
          <a:xfrm rot="5400000">
            <a:off x="2198204" y="5738503"/>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2" name="AutoShape 668"/>
          <p:cNvSpPr>
            <a:spLocks noChangeArrowheads="1"/>
          </p:cNvSpPr>
          <p:nvPr/>
        </p:nvSpPr>
        <p:spPr bwMode="auto">
          <a:xfrm rot="5400000">
            <a:off x="2401404" y="5738503"/>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3" name="AutoShape 669"/>
          <p:cNvSpPr>
            <a:spLocks noChangeArrowheads="1"/>
          </p:cNvSpPr>
          <p:nvPr/>
        </p:nvSpPr>
        <p:spPr bwMode="auto">
          <a:xfrm rot="5400000">
            <a:off x="2604604" y="5738503"/>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4" name="AutoShape 670"/>
          <p:cNvSpPr>
            <a:spLocks noChangeArrowheads="1"/>
          </p:cNvSpPr>
          <p:nvPr/>
        </p:nvSpPr>
        <p:spPr bwMode="auto">
          <a:xfrm rot="5400000">
            <a:off x="19928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5" name="AutoShape 671"/>
          <p:cNvSpPr>
            <a:spLocks noChangeArrowheads="1"/>
          </p:cNvSpPr>
          <p:nvPr/>
        </p:nvSpPr>
        <p:spPr bwMode="auto">
          <a:xfrm rot="5400000">
            <a:off x="17896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6" name="AutoShape 672"/>
          <p:cNvSpPr>
            <a:spLocks noChangeArrowheads="1"/>
          </p:cNvSpPr>
          <p:nvPr/>
        </p:nvSpPr>
        <p:spPr bwMode="auto">
          <a:xfrm rot="5400000">
            <a:off x="15864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7" name="AutoShape 673"/>
          <p:cNvSpPr>
            <a:spLocks noChangeArrowheads="1"/>
          </p:cNvSpPr>
          <p:nvPr/>
        </p:nvSpPr>
        <p:spPr bwMode="auto">
          <a:xfrm rot="5400000">
            <a:off x="13832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8" name="AutoShape 674"/>
          <p:cNvSpPr>
            <a:spLocks noChangeArrowheads="1"/>
          </p:cNvSpPr>
          <p:nvPr/>
        </p:nvSpPr>
        <p:spPr bwMode="auto">
          <a:xfrm rot="5400000">
            <a:off x="1182204" y="5933237"/>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59" name="AutoShape 675"/>
          <p:cNvSpPr>
            <a:spLocks noChangeArrowheads="1"/>
          </p:cNvSpPr>
          <p:nvPr/>
        </p:nvSpPr>
        <p:spPr bwMode="auto">
          <a:xfrm rot="5400000">
            <a:off x="9768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0" name="AutoShape 676"/>
          <p:cNvSpPr>
            <a:spLocks noChangeArrowheads="1"/>
          </p:cNvSpPr>
          <p:nvPr/>
        </p:nvSpPr>
        <p:spPr bwMode="auto">
          <a:xfrm rot="5400000">
            <a:off x="773687" y="5931122"/>
            <a:ext cx="78316"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1" name="AutoShape 677"/>
          <p:cNvSpPr>
            <a:spLocks noChangeArrowheads="1"/>
          </p:cNvSpPr>
          <p:nvPr/>
        </p:nvSpPr>
        <p:spPr bwMode="auto">
          <a:xfrm rot="5400000">
            <a:off x="570487" y="5931122"/>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2" name="AutoShape 678"/>
          <p:cNvSpPr>
            <a:spLocks noChangeArrowheads="1"/>
          </p:cNvSpPr>
          <p:nvPr/>
        </p:nvSpPr>
        <p:spPr bwMode="auto">
          <a:xfrm rot="5400000">
            <a:off x="367287" y="5931122"/>
            <a:ext cx="78316"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3" name="AutoShape 679"/>
          <p:cNvSpPr>
            <a:spLocks noChangeArrowheads="1"/>
          </p:cNvSpPr>
          <p:nvPr/>
        </p:nvSpPr>
        <p:spPr bwMode="auto">
          <a:xfrm rot="5400000">
            <a:off x="2198204" y="5933237"/>
            <a:ext cx="78317"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4" name="AutoShape 680"/>
          <p:cNvSpPr>
            <a:spLocks noChangeArrowheads="1"/>
          </p:cNvSpPr>
          <p:nvPr/>
        </p:nvSpPr>
        <p:spPr bwMode="auto">
          <a:xfrm rot="5400000">
            <a:off x="2401404" y="5933237"/>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5" name="AutoShape 681"/>
          <p:cNvSpPr>
            <a:spLocks noChangeArrowheads="1"/>
          </p:cNvSpPr>
          <p:nvPr/>
        </p:nvSpPr>
        <p:spPr bwMode="auto">
          <a:xfrm rot="5400000">
            <a:off x="2604604" y="5933237"/>
            <a:ext cx="78317"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6" name="AutoShape 682"/>
          <p:cNvSpPr>
            <a:spLocks noChangeArrowheads="1"/>
          </p:cNvSpPr>
          <p:nvPr/>
        </p:nvSpPr>
        <p:spPr bwMode="auto">
          <a:xfrm rot="5400000">
            <a:off x="19918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7" name="AutoShape 683"/>
          <p:cNvSpPr>
            <a:spLocks noChangeArrowheads="1"/>
          </p:cNvSpPr>
          <p:nvPr/>
        </p:nvSpPr>
        <p:spPr bwMode="auto">
          <a:xfrm rot="5400000">
            <a:off x="17886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8" name="AutoShape 684"/>
          <p:cNvSpPr>
            <a:spLocks noChangeArrowheads="1"/>
          </p:cNvSpPr>
          <p:nvPr/>
        </p:nvSpPr>
        <p:spPr bwMode="auto">
          <a:xfrm rot="5400000">
            <a:off x="15854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69" name="AutoShape 685"/>
          <p:cNvSpPr>
            <a:spLocks noChangeArrowheads="1"/>
          </p:cNvSpPr>
          <p:nvPr/>
        </p:nvSpPr>
        <p:spPr bwMode="auto">
          <a:xfrm rot="5400000">
            <a:off x="13822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0" name="AutoShape 686"/>
          <p:cNvSpPr>
            <a:spLocks noChangeArrowheads="1"/>
          </p:cNvSpPr>
          <p:nvPr/>
        </p:nvSpPr>
        <p:spPr bwMode="auto">
          <a:xfrm rot="5400000">
            <a:off x="1181146" y="6126913"/>
            <a:ext cx="80433"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1" name="AutoShape 687"/>
          <p:cNvSpPr>
            <a:spLocks noChangeArrowheads="1"/>
          </p:cNvSpPr>
          <p:nvPr/>
        </p:nvSpPr>
        <p:spPr bwMode="auto">
          <a:xfrm rot="5400000">
            <a:off x="975829" y="6124796"/>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2" name="AutoShape 688"/>
          <p:cNvSpPr>
            <a:spLocks noChangeArrowheads="1"/>
          </p:cNvSpPr>
          <p:nvPr/>
        </p:nvSpPr>
        <p:spPr bwMode="auto">
          <a:xfrm rot="5400000">
            <a:off x="7726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3" name="AutoShape 689"/>
          <p:cNvSpPr>
            <a:spLocks noChangeArrowheads="1"/>
          </p:cNvSpPr>
          <p:nvPr/>
        </p:nvSpPr>
        <p:spPr bwMode="auto">
          <a:xfrm rot="5400000">
            <a:off x="5694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4" name="AutoShape 690"/>
          <p:cNvSpPr>
            <a:spLocks noChangeArrowheads="1"/>
          </p:cNvSpPr>
          <p:nvPr/>
        </p:nvSpPr>
        <p:spPr bwMode="auto">
          <a:xfrm rot="5400000">
            <a:off x="366229" y="6124796"/>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5" name="AutoShape 691"/>
          <p:cNvSpPr>
            <a:spLocks noChangeArrowheads="1"/>
          </p:cNvSpPr>
          <p:nvPr/>
        </p:nvSpPr>
        <p:spPr bwMode="auto">
          <a:xfrm rot="5400000">
            <a:off x="2197146" y="6126913"/>
            <a:ext cx="80433"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6" name="AutoShape 692"/>
          <p:cNvSpPr>
            <a:spLocks noChangeArrowheads="1"/>
          </p:cNvSpPr>
          <p:nvPr/>
        </p:nvSpPr>
        <p:spPr bwMode="auto">
          <a:xfrm rot="5400000">
            <a:off x="2400346" y="6126913"/>
            <a:ext cx="80433" cy="82551"/>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7" name="AutoShape 693"/>
          <p:cNvSpPr>
            <a:spLocks noChangeArrowheads="1"/>
          </p:cNvSpPr>
          <p:nvPr/>
        </p:nvSpPr>
        <p:spPr bwMode="auto">
          <a:xfrm rot="5400000">
            <a:off x="2603546" y="6126913"/>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8" name="AutoShape 694"/>
          <p:cNvSpPr>
            <a:spLocks noChangeArrowheads="1"/>
          </p:cNvSpPr>
          <p:nvPr/>
        </p:nvSpPr>
        <p:spPr bwMode="auto">
          <a:xfrm rot="5400000">
            <a:off x="19918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79" name="AutoShape 695"/>
          <p:cNvSpPr>
            <a:spLocks noChangeArrowheads="1"/>
          </p:cNvSpPr>
          <p:nvPr/>
        </p:nvSpPr>
        <p:spPr bwMode="auto">
          <a:xfrm rot="5400000">
            <a:off x="17886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0" name="AutoShape 696"/>
          <p:cNvSpPr>
            <a:spLocks noChangeArrowheads="1"/>
          </p:cNvSpPr>
          <p:nvPr/>
        </p:nvSpPr>
        <p:spPr bwMode="auto">
          <a:xfrm rot="5400000">
            <a:off x="15854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1" name="AutoShape 697"/>
          <p:cNvSpPr>
            <a:spLocks noChangeArrowheads="1"/>
          </p:cNvSpPr>
          <p:nvPr/>
        </p:nvSpPr>
        <p:spPr bwMode="auto">
          <a:xfrm rot="5400000">
            <a:off x="13822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2" name="AutoShape 698"/>
          <p:cNvSpPr>
            <a:spLocks noChangeArrowheads="1"/>
          </p:cNvSpPr>
          <p:nvPr/>
        </p:nvSpPr>
        <p:spPr bwMode="auto">
          <a:xfrm rot="5400000">
            <a:off x="1181146" y="6321646"/>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3" name="AutoShape 699"/>
          <p:cNvSpPr>
            <a:spLocks noChangeArrowheads="1"/>
          </p:cNvSpPr>
          <p:nvPr/>
        </p:nvSpPr>
        <p:spPr bwMode="auto">
          <a:xfrm rot="5400000">
            <a:off x="9758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4" name="AutoShape 700"/>
          <p:cNvSpPr>
            <a:spLocks noChangeArrowheads="1"/>
          </p:cNvSpPr>
          <p:nvPr/>
        </p:nvSpPr>
        <p:spPr bwMode="auto">
          <a:xfrm rot="5400000">
            <a:off x="7726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5" name="AutoShape 701"/>
          <p:cNvSpPr>
            <a:spLocks noChangeArrowheads="1"/>
          </p:cNvSpPr>
          <p:nvPr/>
        </p:nvSpPr>
        <p:spPr bwMode="auto">
          <a:xfrm rot="5400000">
            <a:off x="569429" y="6319530"/>
            <a:ext cx="80433" cy="82549"/>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6" name="AutoShape 702"/>
          <p:cNvSpPr>
            <a:spLocks noChangeArrowheads="1"/>
          </p:cNvSpPr>
          <p:nvPr/>
        </p:nvSpPr>
        <p:spPr bwMode="auto">
          <a:xfrm rot="5400000">
            <a:off x="366229" y="6319530"/>
            <a:ext cx="80433" cy="82549"/>
          </a:xfrm>
          <a:prstGeom prst="octagon">
            <a:avLst>
              <a:gd name="adj" fmla="val 29287"/>
            </a:avLst>
          </a:prstGeom>
          <a:solidFill>
            <a:schemeClr val="bg1">
              <a:alpha val="60001"/>
            </a:scheme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7" name="AutoShape 703"/>
          <p:cNvSpPr>
            <a:spLocks noChangeArrowheads="1"/>
          </p:cNvSpPr>
          <p:nvPr/>
        </p:nvSpPr>
        <p:spPr bwMode="auto">
          <a:xfrm rot="5400000">
            <a:off x="2197146" y="6321646"/>
            <a:ext cx="80433" cy="82551"/>
          </a:xfrm>
          <a:prstGeom prst="octagon">
            <a:avLst>
              <a:gd name="adj" fmla="val 29287"/>
            </a:avLst>
          </a:prstGeom>
          <a:solidFill>
            <a:schemeClr val="bg1">
              <a:alpha val="60000"/>
            </a:schemeClr>
          </a:solidFill>
          <a:ln w="19050" algn="ctr">
            <a:solidFill>
              <a:schemeClr val="tx1"/>
            </a:solidFill>
            <a:miter lim="800000"/>
            <a:headEnd/>
            <a:tailEnd/>
          </a:ln>
          <a:effectLst/>
        </p:spPr>
        <p:txBody>
          <a:bodyPr wrap="none" anchor="ctr"/>
          <a:lstStyle/>
          <a:p>
            <a:pPr defTabSz="1219170"/>
            <a:endParaRPr lang="en-GB">
              <a:solidFill>
                <a:prstClr val="black"/>
              </a:solidFill>
              <a:latin typeface="Arial"/>
            </a:endParaRPr>
          </a:p>
        </p:txBody>
      </p:sp>
      <p:sp>
        <p:nvSpPr>
          <p:cNvPr id="188" name="AutoShape 704"/>
          <p:cNvSpPr>
            <a:spLocks noChangeArrowheads="1"/>
          </p:cNvSpPr>
          <p:nvPr/>
        </p:nvSpPr>
        <p:spPr bwMode="auto">
          <a:xfrm rot="5400000">
            <a:off x="2400346" y="6321646"/>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89" name="AutoShape 705"/>
          <p:cNvSpPr>
            <a:spLocks noChangeArrowheads="1"/>
          </p:cNvSpPr>
          <p:nvPr/>
        </p:nvSpPr>
        <p:spPr bwMode="auto">
          <a:xfrm rot="5400000">
            <a:off x="2603546" y="6321646"/>
            <a:ext cx="80433" cy="82551"/>
          </a:xfrm>
          <a:prstGeom prst="octagon">
            <a:avLst>
              <a:gd name="adj" fmla="val 29287"/>
            </a:avLst>
          </a:prstGeom>
          <a:solidFill>
            <a:schemeClr val="bg1">
              <a:alpha val="60001"/>
            </a:schemeClr>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cxnSp>
        <p:nvCxnSpPr>
          <p:cNvPr id="190" name="AutoShape 712"/>
          <p:cNvCxnSpPr>
            <a:cxnSpLocks noChangeShapeType="1"/>
            <a:stCxn id="126" idx="1"/>
            <a:endCxn id="141" idx="0"/>
          </p:cNvCxnSpPr>
          <p:nvPr/>
        </p:nvCxnSpPr>
        <p:spPr bwMode="auto">
          <a:xfrm>
            <a:off x="1478353" y="5503554"/>
            <a:ext cx="57335" cy="12366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1" name="Text Box 713"/>
          <p:cNvSpPr txBox="1">
            <a:spLocks noChangeArrowheads="1"/>
          </p:cNvSpPr>
          <p:nvPr/>
        </p:nvSpPr>
        <p:spPr bwMode="auto">
          <a:xfrm>
            <a:off x="3296411" y="4461873"/>
            <a:ext cx="4130962"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dirty="0">
                <a:solidFill>
                  <a:prstClr val="black"/>
                </a:solidFill>
                <a:latin typeface="Arial"/>
              </a:rPr>
              <a:t>Use remnant seed to </a:t>
            </a:r>
            <a:br>
              <a:rPr lang="en-GB" altLang="en-US" dirty="0">
                <a:solidFill>
                  <a:prstClr val="black"/>
                </a:solidFill>
                <a:latin typeface="Arial"/>
              </a:rPr>
            </a:br>
            <a:r>
              <a:rPr lang="en-GB" altLang="en-US" dirty="0">
                <a:solidFill>
                  <a:prstClr val="black"/>
                </a:solidFill>
                <a:latin typeface="Arial"/>
              </a:rPr>
              <a:t>Diallel cross N</a:t>
            </a:r>
            <a:r>
              <a:rPr lang="en-GB" altLang="en-US" baseline="-25000" dirty="0">
                <a:solidFill>
                  <a:prstClr val="black"/>
                </a:solidFill>
                <a:latin typeface="Arial"/>
              </a:rPr>
              <a:t>4</a:t>
            </a:r>
            <a:r>
              <a:rPr lang="en-GB" altLang="en-US" dirty="0">
                <a:solidFill>
                  <a:prstClr val="black"/>
                </a:solidFill>
                <a:latin typeface="Arial"/>
              </a:rPr>
              <a:t> best S</a:t>
            </a:r>
            <a:r>
              <a:rPr lang="en-GB" altLang="en-US" baseline="-25000" dirty="0">
                <a:solidFill>
                  <a:prstClr val="black"/>
                </a:solidFill>
                <a:latin typeface="Arial"/>
              </a:rPr>
              <a:t>1</a:t>
            </a:r>
            <a:r>
              <a:rPr lang="en-GB" altLang="en-US" dirty="0">
                <a:solidFill>
                  <a:prstClr val="black"/>
                </a:solidFill>
                <a:latin typeface="Arial"/>
              </a:rPr>
              <a:t>-lines. </a:t>
            </a:r>
            <a:endParaRPr lang="en-GB" altLang="en-US" i="1" dirty="0">
              <a:solidFill>
                <a:prstClr val="black"/>
              </a:solidFill>
              <a:latin typeface="Arial"/>
            </a:endParaRPr>
          </a:p>
        </p:txBody>
      </p:sp>
      <p:sp>
        <p:nvSpPr>
          <p:cNvPr id="192" name="AutoShape 717"/>
          <p:cNvSpPr>
            <a:spLocks noChangeArrowheads="1"/>
          </p:cNvSpPr>
          <p:nvPr/>
        </p:nvSpPr>
        <p:spPr bwMode="auto">
          <a:xfrm>
            <a:off x="286853" y="5675004"/>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3" name="AutoShape 718"/>
          <p:cNvSpPr>
            <a:spLocks noChangeArrowheads="1"/>
          </p:cNvSpPr>
          <p:nvPr/>
        </p:nvSpPr>
        <p:spPr bwMode="auto">
          <a:xfrm>
            <a:off x="892220" y="5683471"/>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4" name="AutoShape 719"/>
          <p:cNvSpPr>
            <a:spLocks noChangeArrowheads="1"/>
          </p:cNvSpPr>
          <p:nvPr/>
        </p:nvSpPr>
        <p:spPr bwMode="auto">
          <a:xfrm>
            <a:off x="1501820" y="5679237"/>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5" name="AutoShape 720"/>
          <p:cNvSpPr>
            <a:spLocks noChangeArrowheads="1"/>
          </p:cNvSpPr>
          <p:nvPr/>
        </p:nvSpPr>
        <p:spPr bwMode="auto">
          <a:xfrm>
            <a:off x="485820" y="6064471"/>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6" name="AutoShape 721"/>
          <p:cNvSpPr>
            <a:spLocks noChangeArrowheads="1"/>
          </p:cNvSpPr>
          <p:nvPr/>
        </p:nvSpPr>
        <p:spPr bwMode="auto">
          <a:xfrm>
            <a:off x="1103887" y="6072937"/>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197" name="AutoShape 722"/>
          <p:cNvSpPr>
            <a:spLocks noChangeArrowheads="1"/>
          </p:cNvSpPr>
          <p:nvPr/>
        </p:nvSpPr>
        <p:spPr bwMode="auto">
          <a:xfrm>
            <a:off x="2111420" y="6267671"/>
            <a:ext cx="440267" cy="192616"/>
          </a:xfrm>
          <a:prstGeom prst="hexagon">
            <a:avLst>
              <a:gd name="adj" fmla="val 57143"/>
              <a:gd name="vf" fmla="val 115470"/>
            </a:avLst>
          </a:prstGeom>
          <a:noFill/>
          <a:ln w="12700">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GB">
              <a:solidFill>
                <a:prstClr val="black"/>
              </a:solidFill>
              <a:latin typeface="Arial"/>
            </a:endParaRPr>
          </a:p>
        </p:txBody>
      </p:sp>
      <p:sp>
        <p:nvSpPr>
          <p:cNvPr id="2" name="Rechteck 1"/>
          <p:cNvSpPr/>
          <p:nvPr/>
        </p:nvSpPr>
        <p:spPr>
          <a:xfrm>
            <a:off x="1021338" y="4497618"/>
            <a:ext cx="957293" cy="816455"/>
          </a:xfrm>
          <a:prstGeom prst="rect">
            <a:avLst/>
          </a:prstGeom>
          <a:solidFill>
            <a:srgbClr val="FFFFFF">
              <a:alpha val="83922"/>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a:solidFill>
                <a:prstClr val="white"/>
              </a:solidFill>
              <a:latin typeface="Arial"/>
            </a:endParaRPr>
          </a:p>
        </p:txBody>
      </p:sp>
      <p:sp>
        <p:nvSpPr>
          <p:cNvPr id="198" name="Text Box 911"/>
          <p:cNvSpPr txBox="1">
            <a:spLocks noChangeArrowheads="1"/>
          </p:cNvSpPr>
          <p:nvPr/>
        </p:nvSpPr>
        <p:spPr bwMode="auto">
          <a:xfrm>
            <a:off x="739148" y="4600031"/>
            <a:ext cx="1516352" cy="313932"/>
          </a:xfrm>
          <a:prstGeom prst="rect">
            <a:avLst/>
          </a:prstGeom>
          <a:noFill/>
          <a:ln w="19050">
            <a:noFill/>
            <a:miter lim="800000"/>
            <a:headEnd/>
            <a:tailEnd/>
          </a:ln>
          <a:effectLst/>
        </p:spPr>
        <p:txBody>
          <a:bodyPr wrap="square">
            <a:spAutoFit/>
          </a:bodyPr>
          <a:lstStyle/>
          <a:p>
            <a:pPr algn="ctr" defTabSz="1219170">
              <a:lnSpc>
                <a:spcPct val="80000"/>
              </a:lnSpc>
              <a:spcBef>
                <a:spcPct val="50000"/>
              </a:spcBef>
            </a:pPr>
            <a:r>
              <a:rPr lang="de-DE" altLang="en-US" dirty="0">
                <a:solidFill>
                  <a:prstClr val="black"/>
                </a:solidFill>
                <a:latin typeface="Arial"/>
              </a:rPr>
              <a:t>Recom-bine</a:t>
            </a:r>
            <a:endParaRPr lang="de-DE" altLang="en-US" b="1" dirty="0">
              <a:solidFill>
                <a:prstClr val="black"/>
              </a:solidFill>
              <a:latin typeface="Arial Narrow" pitchFamily="34" charset="0"/>
            </a:endParaRPr>
          </a:p>
        </p:txBody>
      </p:sp>
      <p:sp>
        <p:nvSpPr>
          <p:cNvPr id="199" name="Text Box 581"/>
          <p:cNvSpPr txBox="1">
            <a:spLocks noChangeArrowheads="1"/>
          </p:cNvSpPr>
          <p:nvPr/>
        </p:nvSpPr>
        <p:spPr bwMode="auto">
          <a:xfrm>
            <a:off x="3296411" y="36000"/>
            <a:ext cx="883767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sz="2400" dirty="0">
                <a:solidFill>
                  <a:prstClr val="black"/>
                </a:solidFill>
                <a:latin typeface="Arial"/>
              </a:rPr>
              <a:t>[VIII] Combined Fullsib and S1-line recurrent selection </a:t>
            </a:r>
          </a:p>
        </p:txBody>
      </p:sp>
      <p:sp>
        <p:nvSpPr>
          <p:cNvPr id="203" name="Rectangle 722" descr="Diagonal weit nach oben"/>
          <p:cNvSpPr>
            <a:spLocks noChangeArrowheads="1"/>
          </p:cNvSpPr>
          <p:nvPr/>
        </p:nvSpPr>
        <p:spPr bwMode="auto">
          <a:xfrm>
            <a:off x="6530483" y="5550121"/>
            <a:ext cx="1946005" cy="922867"/>
          </a:xfrm>
          <a:prstGeom prst="rect">
            <a:avLst/>
          </a:prstGeom>
          <a:pattFill prst="wdUpDiag">
            <a:fgClr>
              <a:srgbClr val="000000"/>
            </a:fgClr>
            <a:bgClr>
              <a:srgbClr val="FFFFFF"/>
            </a:bgClr>
          </a:pattFill>
          <a:ln w="1905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defTabSz="1219170" fontAlgn="base">
              <a:spcBef>
                <a:spcPct val="0"/>
              </a:spcBef>
              <a:spcAft>
                <a:spcPct val="0"/>
              </a:spcAft>
            </a:pPr>
            <a:endParaRPr lang="en-GB" kern="0" dirty="0">
              <a:solidFill>
                <a:srgbClr val="0000FF"/>
              </a:solidFill>
              <a:latin typeface="Times New Roman" pitchFamily="18" charset="0"/>
              <a:cs typeface="Arial" charset="0"/>
            </a:endParaRPr>
          </a:p>
        </p:txBody>
      </p:sp>
      <p:sp>
        <p:nvSpPr>
          <p:cNvPr id="64" name="Text Box 580"/>
          <p:cNvSpPr txBox="1">
            <a:spLocks noChangeArrowheads="1"/>
          </p:cNvSpPr>
          <p:nvPr/>
        </p:nvSpPr>
        <p:spPr bwMode="auto">
          <a:xfrm>
            <a:off x="3296410" y="5818318"/>
            <a:ext cx="2993113"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dirty="0">
                <a:solidFill>
                  <a:prstClr val="black"/>
                </a:solidFill>
                <a:latin typeface="Arial"/>
              </a:rPr>
              <a:t>Further improve population </a:t>
            </a:r>
            <a:br>
              <a:rPr lang="en-GB" altLang="en-US" dirty="0">
                <a:solidFill>
                  <a:prstClr val="black"/>
                </a:solidFill>
                <a:latin typeface="Arial"/>
              </a:rPr>
            </a:br>
            <a:r>
              <a:rPr lang="en-GB" altLang="en-US" dirty="0">
                <a:solidFill>
                  <a:prstClr val="black"/>
                </a:solidFill>
                <a:latin typeface="Arial"/>
              </a:rPr>
              <a:t>and/or </a:t>
            </a:r>
            <a:r>
              <a:rPr lang="en-GB" altLang="en-US" dirty="0">
                <a:solidFill>
                  <a:srgbClr val="0000FF"/>
                </a:solidFill>
                <a:latin typeface="Arial"/>
              </a:rPr>
              <a:t>extract </a:t>
            </a:r>
            <a:r>
              <a:rPr lang="en-GB" altLang="en-US" i="1" dirty="0">
                <a:solidFill>
                  <a:srgbClr val="0000FF"/>
                </a:solidFill>
                <a:latin typeface="Arial"/>
              </a:rPr>
              <a:t>cultivar</a:t>
            </a:r>
          </a:p>
        </p:txBody>
      </p:sp>
      <p:sp>
        <p:nvSpPr>
          <p:cNvPr id="206" name="Text Box 259"/>
          <p:cNvSpPr txBox="1">
            <a:spLocks noChangeArrowheads="1"/>
          </p:cNvSpPr>
          <p:nvPr/>
        </p:nvSpPr>
        <p:spPr bwMode="auto">
          <a:xfrm>
            <a:off x="6775677" y="5834483"/>
            <a:ext cx="1267967" cy="369332"/>
          </a:xfrm>
          <a:prstGeom prst="rect">
            <a:avLst/>
          </a:prstGeom>
          <a:solidFill>
            <a:schemeClr val="bg1"/>
          </a:solidFill>
          <a:ln w="9525">
            <a:solidFill>
              <a:srgbClr val="0000FF"/>
            </a:solidFill>
            <a:miter lim="800000"/>
            <a:headEnd/>
            <a:tailEnd/>
          </a:ln>
        </p:spPr>
        <p:txBody>
          <a:bodyPr wrap="square">
            <a:spAutoFit/>
          </a:bodyPr>
          <a:lstStyle/>
          <a:p>
            <a:pPr algn="ctr" defTabSz="1219170" fontAlgn="base">
              <a:spcBef>
                <a:spcPct val="50000"/>
              </a:spcBef>
              <a:spcAft>
                <a:spcPct val="0"/>
              </a:spcAft>
            </a:pPr>
            <a:r>
              <a:rPr lang="en-GB" altLang="de-DE" dirty="0">
                <a:solidFill>
                  <a:srgbClr val="0000FF"/>
                </a:solidFill>
                <a:latin typeface="Arial"/>
                <a:cs typeface="Arial" charset="0"/>
              </a:rPr>
              <a:t>Cultivar</a:t>
            </a:r>
          </a:p>
        </p:txBody>
      </p:sp>
      <p:sp>
        <p:nvSpPr>
          <p:cNvPr id="208"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209" name="Right Triangle 208"/>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712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72000" y="674223"/>
            <a:ext cx="4193096" cy="429250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Box 581"/>
          <p:cNvSpPr txBox="1">
            <a:spLocks noChangeArrowheads="1"/>
          </p:cNvSpPr>
          <p:nvPr/>
        </p:nvSpPr>
        <p:spPr bwMode="auto">
          <a:xfrm>
            <a:off x="72000" y="5271525"/>
            <a:ext cx="9035424"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defPPr>
              <a:defRPr lang="en-US"/>
            </a:defPPr>
            <a:lvl1pPr>
              <a:spcBef>
                <a:spcPct val="50000"/>
              </a:spcBef>
            </a:lvl1pPr>
          </a:lstStyle>
          <a:p>
            <a:pPr defTabSz="1219170"/>
            <a:r>
              <a:rPr lang="en-GB" altLang="en-US" dirty="0">
                <a:solidFill>
                  <a:prstClr val="black"/>
                </a:solidFill>
                <a:latin typeface="Arial"/>
              </a:rPr>
              <a:t>This method (one cycle = 4 seasons) was optimized with due attention to genetic para-meters (variances, covariances) of a specific </a:t>
            </a:r>
            <a:r>
              <a:rPr lang="en-GB" altLang="en-US" i="1" dirty="0">
                <a:solidFill>
                  <a:prstClr val="black"/>
                </a:solidFill>
                <a:latin typeface="Arial"/>
              </a:rPr>
              <a:t>Sorghum </a:t>
            </a:r>
            <a:r>
              <a:rPr lang="en-GB" altLang="en-US" i="1" dirty="0" err="1">
                <a:solidFill>
                  <a:prstClr val="black"/>
                </a:solidFill>
                <a:latin typeface="Arial"/>
              </a:rPr>
              <a:t>bicolor</a:t>
            </a:r>
            <a:r>
              <a:rPr lang="en-GB" altLang="en-US" i="1" dirty="0">
                <a:solidFill>
                  <a:prstClr val="black"/>
                </a:solidFill>
                <a:latin typeface="Arial"/>
              </a:rPr>
              <a:t> </a:t>
            </a:r>
            <a:r>
              <a:rPr lang="en-GB" altLang="en-US" dirty="0">
                <a:solidFill>
                  <a:prstClr val="black"/>
                </a:solidFill>
                <a:latin typeface="Arial"/>
              </a:rPr>
              <a:t>germplasm and with yield as sole trait, and with data on cost for labour, for field, for lab etc. </a:t>
            </a:r>
            <a:br>
              <a:rPr lang="en-GB" altLang="en-US" dirty="0">
                <a:solidFill>
                  <a:prstClr val="black"/>
                </a:solidFill>
                <a:latin typeface="Arial"/>
              </a:rPr>
            </a:br>
            <a:r>
              <a:rPr lang="en-GB" altLang="en-US" dirty="0">
                <a:solidFill>
                  <a:prstClr val="black"/>
                </a:solidFill>
                <a:latin typeface="Arial"/>
              </a:rPr>
              <a:t>Result for one of various modelled options: </a:t>
            </a:r>
            <a:br>
              <a:rPr lang="en-GB" altLang="en-US" dirty="0">
                <a:solidFill>
                  <a:prstClr val="black"/>
                </a:solidFill>
                <a:latin typeface="Arial"/>
              </a:rPr>
            </a:br>
            <a:r>
              <a:rPr lang="en-GB" altLang="en-US" dirty="0">
                <a:solidFill>
                  <a:prstClr val="black"/>
                </a:solidFill>
                <a:latin typeface="Arial"/>
              </a:rPr>
              <a:t>N1=</a:t>
            </a:r>
            <a:r>
              <a:rPr lang="en-GB" altLang="en-US" dirty="0">
                <a:solidFill>
                  <a:srgbClr val="0000FF"/>
                </a:solidFill>
                <a:latin typeface="Arial"/>
              </a:rPr>
              <a:t>280</a:t>
            </a:r>
            <a:r>
              <a:rPr lang="en-GB" altLang="en-US" dirty="0">
                <a:solidFill>
                  <a:prstClr val="black"/>
                </a:solidFill>
                <a:latin typeface="Arial"/>
              </a:rPr>
              <a:t>; N2=</a:t>
            </a:r>
            <a:r>
              <a:rPr lang="en-GB" altLang="en-US" dirty="0">
                <a:solidFill>
                  <a:srgbClr val="0000FF"/>
                </a:solidFill>
                <a:latin typeface="Arial"/>
              </a:rPr>
              <a:t>45</a:t>
            </a:r>
            <a:r>
              <a:rPr lang="en-GB" altLang="en-US" dirty="0">
                <a:solidFill>
                  <a:prstClr val="black"/>
                </a:solidFill>
                <a:latin typeface="Arial"/>
              </a:rPr>
              <a:t>; N3=</a:t>
            </a:r>
            <a:r>
              <a:rPr lang="en-GB" altLang="en-US" dirty="0">
                <a:solidFill>
                  <a:srgbClr val="0000FF"/>
                </a:solidFill>
                <a:latin typeface="Arial"/>
              </a:rPr>
              <a:t>5</a:t>
            </a:r>
            <a:r>
              <a:rPr lang="en-GB" altLang="en-US" dirty="0">
                <a:solidFill>
                  <a:prstClr val="black"/>
                </a:solidFill>
                <a:latin typeface="Arial"/>
              </a:rPr>
              <a:t>; N4=</a:t>
            </a:r>
            <a:r>
              <a:rPr lang="en-GB" altLang="en-US" dirty="0">
                <a:solidFill>
                  <a:srgbClr val="0000FF"/>
                </a:solidFill>
                <a:latin typeface="Arial"/>
              </a:rPr>
              <a:t>35</a:t>
            </a:r>
            <a:r>
              <a:rPr lang="en-GB" altLang="en-US" dirty="0">
                <a:solidFill>
                  <a:prstClr val="black"/>
                </a:solidFill>
                <a:latin typeface="Arial"/>
              </a:rPr>
              <a:t>. Results for ‘your’ breeding will be different. Alas.</a:t>
            </a:r>
          </a:p>
        </p:txBody>
      </p:sp>
      <p:sp>
        <p:nvSpPr>
          <p:cNvPr id="5" name="Text Box 581"/>
          <p:cNvSpPr txBox="1">
            <a:spLocks noChangeArrowheads="1"/>
          </p:cNvSpPr>
          <p:nvPr/>
        </p:nvSpPr>
        <p:spPr bwMode="auto">
          <a:xfrm>
            <a:off x="72001" y="36000"/>
            <a:ext cx="1204803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sz="2400" dirty="0">
                <a:solidFill>
                  <a:prstClr val="black"/>
                </a:solidFill>
                <a:latin typeface="Arial"/>
              </a:rPr>
              <a:t>Combined Fullsib (FS) and S1-line recurrent selection. </a:t>
            </a:r>
          </a:p>
        </p:txBody>
      </p:sp>
      <p:sp>
        <p:nvSpPr>
          <p:cNvPr id="6" name="Text Box 581"/>
          <p:cNvSpPr txBox="1">
            <a:spLocks noChangeArrowheads="1"/>
          </p:cNvSpPr>
          <p:nvPr/>
        </p:nvSpPr>
        <p:spPr bwMode="auto">
          <a:xfrm>
            <a:off x="4379975" y="722067"/>
            <a:ext cx="4727449"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prstClr val="black"/>
                </a:solidFill>
                <a:latin typeface="Arial"/>
              </a:rPr>
              <a:t>Choose at random (or with selection) pairs of plants for bagging-based crossing (tech-</a:t>
            </a:r>
            <a:r>
              <a:rPr lang="en-GB" altLang="en-US" dirty="0" err="1">
                <a:solidFill>
                  <a:prstClr val="black"/>
                </a:solidFill>
                <a:latin typeface="Arial"/>
              </a:rPr>
              <a:t>nique</a:t>
            </a:r>
            <a:r>
              <a:rPr lang="en-GB" altLang="en-US" dirty="0">
                <a:solidFill>
                  <a:prstClr val="black"/>
                </a:solidFill>
                <a:latin typeface="Arial"/>
              </a:rPr>
              <a:t> depends: natural outcrossing; hot water technique, plastic bag technique for manual crossing, CMS, </a:t>
            </a:r>
            <a:r>
              <a:rPr lang="en-GB" altLang="en-US" dirty="0" err="1">
                <a:solidFill>
                  <a:prstClr val="black"/>
                </a:solidFill>
                <a:latin typeface="Arial"/>
              </a:rPr>
              <a:t>gametozide</a:t>
            </a:r>
            <a:r>
              <a:rPr lang="en-GB" altLang="en-US" dirty="0">
                <a:solidFill>
                  <a:prstClr val="black"/>
                </a:solidFill>
                <a:latin typeface="Arial"/>
              </a:rPr>
              <a:t>, MS). Test FS in plots at </a:t>
            </a:r>
            <a:r>
              <a:rPr lang="en-GB" altLang="en-US" dirty="0">
                <a:solidFill>
                  <a:srgbClr val="0000FF"/>
                </a:solidFill>
                <a:latin typeface="Arial"/>
              </a:rPr>
              <a:t>2</a:t>
            </a:r>
            <a:r>
              <a:rPr lang="en-GB" altLang="en-US" dirty="0">
                <a:solidFill>
                  <a:prstClr val="black"/>
                </a:solidFill>
                <a:latin typeface="Arial"/>
              </a:rPr>
              <a:t> locations and, from spare seed, self-fertilize </a:t>
            </a:r>
            <a:r>
              <a:rPr lang="en-GB" altLang="en-US" dirty="0">
                <a:solidFill>
                  <a:srgbClr val="0000FF"/>
                </a:solidFill>
                <a:latin typeface="Arial"/>
              </a:rPr>
              <a:t>5</a:t>
            </a:r>
            <a:r>
              <a:rPr lang="en-GB" altLang="en-US" dirty="0">
                <a:solidFill>
                  <a:prstClr val="black"/>
                </a:solidFill>
                <a:latin typeface="Arial"/>
              </a:rPr>
              <a:t> random </a:t>
            </a:r>
            <a:r>
              <a:rPr lang="en-GB" altLang="en-US" dirty="0" err="1">
                <a:solidFill>
                  <a:prstClr val="black"/>
                </a:solidFill>
                <a:latin typeface="Arial"/>
              </a:rPr>
              <a:t>indivi</a:t>
            </a:r>
            <a:r>
              <a:rPr lang="en-GB" altLang="en-US" dirty="0">
                <a:solidFill>
                  <a:prstClr val="black"/>
                </a:solidFill>
                <a:latin typeface="Arial"/>
              </a:rPr>
              <a:t>-duals per FS. Select </a:t>
            </a:r>
            <a:r>
              <a:rPr lang="en-GB" altLang="en-US" dirty="0">
                <a:solidFill>
                  <a:srgbClr val="0000FF"/>
                </a:solidFill>
                <a:latin typeface="Arial"/>
              </a:rPr>
              <a:t>45</a:t>
            </a:r>
            <a:r>
              <a:rPr lang="en-GB" altLang="en-US" dirty="0">
                <a:solidFill>
                  <a:prstClr val="black"/>
                </a:solidFill>
                <a:latin typeface="Arial"/>
              </a:rPr>
              <a:t> (</a:t>
            </a:r>
            <a:r>
              <a:rPr lang="en-US" dirty="0">
                <a:solidFill>
                  <a:prstClr val="black"/>
                </a:solidFill>
                <a:latin typeface="Arial"/>
              </a:rPr>
              <a:t>≙16%) best FS, test the </a:t>
            </a:r>
            <a:r>
              <a:rPr lang="en-US" dirty="0">
                <a:solidFill>
                  <a:srgbClr val="0000FF"/>
                </a:solidFill>
                <a:latin typeface="Arial"/>
              </a:rPr>
              <a:t>5</a:t>
            </a:r>
            <a:r>
              <a:rPr lang="en-US" dirty="0">
                <a:solidFill>
                  <a:prstClr val="black"/>
                </a:solidFill>
                <a:latin typeface="Arial"/>
              </a:rPr>
              <a:t> x </a:t>
            </a:r>
            <a:r>
              <a:rPr lang="en-US" dirty="0">
                <a:solidFill>
                  <a:srgbClr val="0000FF"/>
                </a:solidFill>
                <a:latin typeface="Arial"/>
              </a:rPr>
              <a:t>45</a:t>
            </a:r>
            <a:r>
              <a:rPr lang="en-US" dirty="0">
                <a:solidFill>
                  <a:prstClr val="black"/>
                </a:solidFill>
                <a:latin typeface="Arial"/>
              </a:rPr>
              <a:t> = </a:t>
            </a:r>
            <a:r>
              <a:rPr lang="en-US" dirty="0">
                <a:solidFill>
                  <a:srgbClr val="0000FF"/>
                </a:solidFill>
                <a:latin typeface="Arial"/>
              </a:rPr>
              <a:t>135</a:t>
            </a:r>
            <a:r>
              <a:rPr lang="en-US" dirty="0">
                <a:solidFill>
                  <a:prstClr val="black"/>
                </a:solidFill>
                <a:latin typeface="Arial"/>
              </a:rPr>
              <a:t> S1-lines that represent them at </a:t>
            </a:r>
            <a:r>
              <a:rPr lang="en-US" dirty="0">
                <a:solidFill>
                  <a:srgbClr val="0000FF"/>
                </a:solidFill>
                <a:latin typeface="Arial"/>
              </a:rPr>
              <a:t>3</a:t>
            </a:r>
            <a:r>
              <a:rPr lang="en-US" dirty="0">
                <a:solidFill>
                  <a:prstClr val="black"/>
                </a:solidFill>
                <a:latin typeface="Arial"/>
              </a:rPr>
              <a:t> locations. Select </a:t>
            </a:r>
            <a:r>
              <a:rPr lang="en-US" dirty="0">
                <a:solidFill>
                  <a:srgbClr val="0000FF"/>
                </a:solidFill>
                <a:latin typeface="Arial"/>
              </a:rPr>
              <a:t>35</a:t>
            </a:r>
            <a:r>
              <a:rPr lang="en-US" dirty="0">
                <a:solidFill>
                  <a:prstClr val="black"/>
                </a:solidFill>
                <a:latin typeface="Arial"/>
              </a:rPr>
              <a:t> </a:t>
            </a:r>
            <a:r>
              <a:rPr lang="en-GB" altLang="en-US" dirty="0">
                <a:solidFill>
                  <a:prstClr val="black"/>
                </a:solidFill>
                <a:latin typeface="Arial"/>
              </a:rPr>
              <a:t>(</a:t>
            </a:r>
            <a:r>
              <a:rPr lang="en-US" dirty="0">
                <a:solidFill>
                  <a:prstClr val="black"/>
                </a:solidFill>
                <a:latin typeface="Arial"/>
              </a:rPr>
              <a:t>≙26%) best S1-lines. Recombine them from remnant seed (that was not sown for testing them). </a:t>
            </a:r>
            <a:r>
              <a:rPr lang="en-US" dirty="0">
                <a:solidFill>
                  <a:schemeClr val="tx1">
                    <a:lumMod val="50000"/>
                    <a:lumOff val="50000"/>
                  </a:schemeClr>
                </a:solidFill>
                <a:latin typeface="Arial"/>
              </a:rPr>
              <a:t>How many individuals  represent one S1-line when recombining (producing crossed seed for next season of new pair-crosses)?</a:t>
            </a:r>
            <a:endParaRPr lang="en-GB" altLang="en-US" dirty="0">
              <a:solidFill>
                <a:schemeClr val="tx1">
                  <a:lumMod val="50000"/>
                  <a:lumOff val="50000"/>
                </a:schemeClr>
              </a:solidFill>
              <a:latin typeface="Arial"/>
            </a:endParaRPr>
          </a:p>
        </p:txBody>
      </p:sp>
      <p:grpSp>
        <p:nvGrpSpPr>
          <p:cNvPr id="12" name="Group 11"/>
          <p:cNvGrpSpPr/>
          <p:nvPr/>
        </p:nvGrpSpPr>
        <p:grpSpPr>
          <a:xfrm>
            <a:off x="72000" y="629040"/>
            <a:ext cx="4193096" cy="4337685"/>
            <a:chOff x="72000" y="629040"/>
            <a:chExt cx="4193096" cy="4337685"/>
          </a:xfrm>
        </p:grpSpPr>
        <p:grpSp>
          <p:nvGrpSpPr>
            <p:cNvPr id="11" name="Group 10"/>
            <p:cNvGrpSpPr/>
            <p:nvPr/>
          </p:nvGrpSpPr>
          <p:grpSpPr>
            <a:xfrm>
              <a:off x="72000" y="629040"/>
              <a:ext cx="4193096" cy="4337685"/>
              <a:chOff x="72000" y="629040"/>
              <a:chExt cx="4193096" cy="4337685"/>
            </a:xfrm>
          </p:grpSpPr>
          <p:pic>
            <p:nvPicPr>
              <p:cNvPr id="2" name="Picture 1"/>
              <p:cNvPicPr>
                <a:picLocks noChangeAspect="1"/>
              </p:cNvPicPr>
              <p:nvPr/>
            </p:nvPicPr>
            <p:blipFill>
              <a:blip r:embed="rId2"/>
              <a:stretch>
                <a:fillRect/>
              </a:stretch>
            </p:blipFill>
            <p:spPr>
              <a:xfrm>
                <a:off x="72000" y="629040"/>
                <a:ext cx="4193096" cy="4337685"/>
              </a:xfrm>
              <a:prstGeom prst="rect">
                <a:avLst/>
              </a:prstGeom>
            </p:spPr>
          </p:pic>
          <p:sp>
            <p:nvSpPr>
              <p:cNvPr id="10" name="Rectangle 9"/>
              <p:cNvSpPr/>
              <p:nvPr/>
            </p:nvSpPr>
            <p:spPr>
              <a:xfrm>
                <a:off x="2141968" y="1403498"/>
                <a:ext cx="2096548" cy="2711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Box 572"/>
              <p:cNvSpPr txBox="1">
                <a:spLocks noChangeArrowheads="1"/>
              </p:cNvSpPr>
              <p:nvPr/>
            </p:nvSpPr>
            <p:spPr bwMode="auto">
              <a:xfrm>
                <a:off x="2168548" y="1554313"/>
                <a:ext cx="2036629" cy="89255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sz="1300" dirty="0">
                    <a:solidFill>
                      <a:prstClr val="black"/>
                    </a:solidFill>
                    <a:latin typeface="Arial"/>
                  </a:rPr>
                  <a:t>Evaluate N</a:t>
                </a:r>
                <a:r>
                  <a:rPr lang="en-GB" altLang="en-US" sz="1300" baseline="-25000" dirty="0">
                    <a:solidFill>
                      <a:prstClr val="black"/>
                    </a:solidFill>
                    <a:latin typeface="Arial"/>
                  </a:rPr>
                  <a:t>1</a:t>
                </a:r>
                <a:r>
                  <a:rPr lang="en-GB" altLang="en-US" sz="1300" dirty="0">
                    <a:solidFill>
                      <a:prstClr val="black"/>
                    </a:solidFill>
                    <a:latin typeface="Arial"/>
                  </a:rPr>
                  <a:t> fullsibs at </a:t>
                </a:r>
                <a:br>
                  <a:rPr lang="en-GB" altLang="en-US" sz="1300" dirty="0">
                    <a:solidFill>
                      <a:prstClr val="black"/>
                    </a:solidFill>
                    <a:latin typeface="Arial"/>
                  </a:rPr>
                </a:br>
                <a:r>
                  <a:rPr lang="en-GB" altLang="en-US" sz="1300" dirty="0">
                    <a:solidFill>
                      <a:prstClr val="black"/>
                    </a:solidFill>
                    <a:latin typeface="Arial"/>
                  </a:rPr>
                  <a:t>2 locs., select N</a:t>
                </a:r>
                <a:r>
                  <a:rPr lang="en-GB" altLang="en-US" sz="1300" baseline="-25000" dirty="0">
                    <a:solidFill>
                      <a:prstClr val="black"/>
                    </a:solidFill>
                    <a:latin typeface="Arial"/>
                  </a:rPr>
                  <a:t>2</a:t>
                </a:r>
                <a:r>
                  <a:rPr lang="en-GB" altLang="en-US" sz="1300" dirty="0">
                    <a:solidFill>
                      <a:prstClr val="black"/>
                    </a:solidFill>
                    <a:latin typeface="Arial"/>
                  </a:rPr>
                  <a:t> best; produce N</a:t>
                </a:r>
                <a:r>
                  <a:rPr lang="en-GB" altLang="en-US" sz="1300" baseline="-25000" dirty="0">
                    <a:solidFill>
                      <a:prstClr val="black"/>
                    </a:solidFill>
                    <a:latin typeface="Arial"/>
                  </a:rPr>
                  <a:t>3</a:t>
                </a:r>
                <a:r>
                  <a:rPr lang="en-GB" altLang="en-US" sz="1300" dirty="0">
                    <a:solidFill>
                      <a:prstClr val="black"/>
                    </a:solidFill>
                    <a:latin typeface="Arial"/>
                  </a:rPr>
                  <a:t> S</a:t>
                </a:r>
                <a:r>
                  <a:rPr lang="en-GB" altLang="en-US" sz="1300" baseline="-25000" dirty="0">
                    <a:solidFill>
                      <a:prstClr val="black"/>
                    </a:solidFill>
                    <a:latin typeface="Arial"/>
                  </a:rPr>
                  <a:t>1</a:t>
                </a:r>
                <a:r>
                  <a:rPr lang="en-GB" altLang="en-US" sz="1300" dirty="0">
                    <a:solidFill>
                      <a:prstClr val="black"/>
                    </a:solidFill>
                    <a:latin typeface="Arial"/>
                  </a:rPr>
                  <a:t>-lines per fullsib (selfing).  </a:t>
                </a:r>
              </a:p>
            </p:txBody>
          </p:sp>
        </p:grpSp>
        <p:sp>
          <p:nvSpPr>
            <p:cNvPr id="14" name="Rectangle 13"/>
            <p:cNvSpPr/>
            <p:nvPr/>
          </p:nvSpPr>
          <p:spPr>
            <a:xfrm>
              <a:off x="2129566" y="2496879"/>
              <a:ext cx="2096548" cy="2711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Box 572"/>
            <p:cNvSpPr txBox="1">
              <a:spLocks noChangeArrowheads="1"/>
            </p:cNvSpPr>
            <p:nvPr/>
          </p:nvSpPr>
          <p:spPr bwMode="auto">
            <a:xfrm>
              <a:off x="2168547" y="2688336"/>
              <a:ext cx="2036629" cy="492443"/>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defTabSz="1219170">
                <a:spcBef>
                  <a:spcPct val="50000"/>
                </a:spcBef>
              </a:pPr>
              <a:r>
                <a:rPr lang="en-GB" altLang="en-US" sz="1300" dirty="0">
                  <a:solidFill>
                    <a:prstClr val="black"/>
                  </a:solidFill>
                  <a:latin typeface="Arial"/>
                </a:rPr>
                <a:t>Evaluate N</a:t>
              </a:r>
              <a:r>
                <a:rPr lang="en-GB" altLang="en-US" sz="1300" baseline="-25000" dirty="0">
                  <a:solidFill>
                    <a:prstClr val="black"/>
                  </a:solidFill>
                  <a:latin typeface="Arial"/>
                </a:rPr>
                <a:t>1</a:t>
              </a:r>
              <a:r>
                <a:rPr lang="en-GB" altLang="en-US" sz="1300" dirty="0">
                  <a:solidFill>
                    <a:prstClr val="black"/>
                  </a:solidFill>
                </a:rPr>
                <a:t>∙ N</a:t>
              </a:r>
              <a:r>
                <a:rPr lang="en-GB" altLang="en-US" sz="1300" baseline="-25000" dirty="0">
                  <a:solidFill>
                    <a:prstClr val="black"/>
                  </a:solidFill>
                </a:rPr>
                <a:t>2</a:t>
              </a:r>
              <a:r>
                <a:rPr lang="en-GB" altLang="en-US" sz="1300" dirty="0">
                  <a:solidFill>
                    <a:prstClr val="black"/>
                  </a:solidFill>
                </a:rPr>
                <a:t> </a:t>
              </a:r>
              <a:r>
                <a:rPr lang="en-GB" altLang="en-US" sz="1300" dirty="0">
                  <a:solidFill>
                    <a:prstClr val="black"/>
                  </a:solidFill>
                  <a:latin typeface="Arial"/>
                </a:rPr>
                <a:t>S</a:t>
              </a:r>
              <a:r>
                <a:rPr lang="en-GB" altLang="en-US" sz="1300" baseline="-25000" dirty="0">
                  <a:solidFill>
                    <a:prstClr val="black"/>
                  </a:solidFill>
                  <a:latin typeface="Arial"/>
                </a:rPr>
                <a:t>1</a:t>
              </a:r>
              <a:r>
                <a:rPr lang="en-GB" altLang="en-US" sz="1300" dirty="0">
                  <a:solidFill>
                    <a:prstClr val="black"/>
                  </a:solidFill>
                  <a:latin typeface="Arial"/>
                </a:rPr>
                <a:t>-lines, select </a:t>
              </a:r>
              <a:r>
                <a:rPr lang="en-GB" altLang="en-US" sz="1300" dirty="0">
                  <a:solidFill>
                    <a:prstClr val="black"/>
                  </a:solidFill>
                </a:rPr>
                <a:t>N</a:t>
              </a:r>
              <a:r>
                <a:rPr lang="en-GB" altLang="en-US" sz="1300" baseline="-25000" dirty="0">
                  <a:solidFill>
                    <a:prstClr val="black"/>
                  </a:solidFill>
                </a:rPr>
                <a:t>4</a:t>
              </a:r>
              <a:r>
                <a:rPr lang="en-GB" altLang="en-US" sz="1300" dirty="0">
                  <a:solidFill>
                    <a:prstClr val="black"/>
                  </a:solidFill>
                </a:rPr>
                <a:t> best.</a:t>
              </a:r>
              <a:endParaRPr lang="en-GB" altLang="en-US" sz="1300" dirty="0">
                <a:solidFill>
                  <a:prstClr val="black"/>
                </a:solidFill>
                <a:latin typeface="Arial"/>
              </a:endParaRPr>
            </a:p>
          </p:txBody>
        </p:sp>
      </p:grpSp>
      <p:sp>
        <p:nvSpPr>
          <p:cNvPr id="17" name="Right Triangle 1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3"/>
          <a:stretch>
            <a:fillRect/>
          </a:stretch>
        </p:blipFill>
        <p:spPr>
          <a:xfrm>
            <a:off x="9239353" y="734473"/>
            <a:ext cx="2880679" cy="6016150"/>
          </a:xfrm>
          <a:prstGeom prst="rect">
            <a:avLst/>
          </a:prstGeom>
        </p:spPr>
      </p:pic>
      <p:sp>
        <p:nvSpPr>
          <p:cNvPr id="16" name="Textfeld 5"/>
          <p:cNvSpPr txBox="1"/>
          <p:nvPr/>
        </p:nvSpPr>
        <p:spPr>
          <a:xfrm>
            <a:off x="11459632" y="6342528"/>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grpSp>
        <p:nvGrpSpPr>
          <p:cNvPr id="26" name="Group 25"/>
          <p:cNvGrpSpPr/>
          <p:nvPr/>
        </p:nvGrpSpPr>
        <p:grpSpPr>
          <a:xfrm>
            <a:off x="10195560" y="3351276"/>
            <a:ext cx="544068" cy="3230790"/>
            <a:chOff x="10195560" y="3351276"/>
            <a:chExt cx="544068" cy="3230790"/>
          </a:xfrm>
        </p:grpSpPr>
        <p:cxnSp>
          <p:nvCxnSpPr>
            <p:cNvPr id="19" name="Straight Arrow Connector 18"/>
            <p:cNvCxnSpPr/>
            <p:nvPr/>
          </p:nvCxnSpPr>
          <p:spPr>
            <a:xfrm flipH="1" flipV="1">
              <a:off x="10195560" y="4539996"/>
              <a:ext cx="292608" cy="2042070"/>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10488168" y="3351276"/>
              <a:ext cx="0" cy="3230790"/>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10488168" y="4626864"/>
              <a:ext cx="251460" cy="1955202"/>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794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7EFF65F-80EE-4BA6-980E-E9D88D7384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26" y="3615764"/>
            <a:ext cx="2431676" cy="3242235"/>
          </a:xfrm>
          <a:prstGeom prst="rect">
            <a:avLst/>
          </a:prstGeom>
        </p:spPr>
      </p:pic>
      <p:pic>
        <p:nvPicPr>
          <p:cNvPr id="15" name="Picture 14">
            <a:extLst>
              <a:ext uri="{FF2B5EF4-FFF2-40B4-BE49-F238E27FC236}">
                <a16:creationId xmlns:a16="http://schemas.microsoft.com/office/drawing/2014/main" id="{EF839F16-A3CB-4BB6-90EF-C74B0D5CA0B8}"/>
              </a:ext>
            </a:extLst>
          </p:cNvPr>
          <p:cNvPicPr>
            <a:picLocks noChangeAspect="1"/>
          </p:cNvPicPr>
          <p:nvPr/>
        </p:nvPicPr>
        <p:blipFill>
          <a:blip r:embed="rId3"/>
          <a:stretch>
            <a:fillRect/>
          </a:stretch>
        </p:blipFill>
        <p:spPr>
          <a:xfrm>
            <a:off x="3762754" y="4153647"/>
            <a:ext cx="2575670" cy="2704353"/>
          </a:xfrm>
          <a:prstGeom prst="rect">
            <a:avLst/>
          </a:prstGeom>
        </p:spPr>
      </p:pic>
      <p:pic>
        <p:nvPicPr>
          <p:cNvPr id="17" name="Picture 16">
            <a:extLst>
              <a:ext uri="{FF2B5EF4-FFF2-40B4-BE49-F238E27FC236}">
                <a16:creationId xmlns:a16="http://schemas.microsoft.com/office/drawing/2014/main" id="{5194EDED-97F2-41E9-915D-1509BF8154C0}"/>
              </a:ext>
            </a:extLst>
          </p:cNvPr>
          <p:cNvPicPr>
            <a:picLocks noChangeAspect="1"/>
          </p:cNvPicPr>
          <p:nvPr/>
        </p:nvPicPr>
        <p:blipFill>
          <a:blip r:embed="rId4"/>
          <a:stretch>
            <a:fillRect/>
          </a:stretch>
        </p:blipFill>
        <p:spPr>
          <a:xfrm>
            <a:off x="2411950" y="4153648"/>
            <a:ext cx="1548402" cy="2704352"/>
          </a:xfrm>
          <a:prstGeom prst="rect">
            <a:avLst/>
          </a:prstGeom>
        </p:spPr>
      </p:pic>
      <p:pic>
        <p:nvPicPr>
          <p:cNvPr id="19" name="Picture 18">
            <a:extLst>
              <a:ext uri="{FF2B5EF4-FFF2-40B4-BE49-F238E27FC236}">
                <a16:creationId xmlns:a16="http://schemas.microsoft.com/office/drawing/2014/main" id="{51C822EF-EAE4-45E2-8676-78761578DFC9}"/>
              </a:ext>
            </a:extLst>
          </p:cNvPr>
          <p:cNvPicPr>
            <a:picLocks noChangeAspect="1"/>
          </p:cNvPicPr>
          <p:nvPr/>
        </p:nvPicPr>
        <p:blipFill>
          <a:blip r:embed="rId5"/>
          <a:stretch>
            <a:fillRect/>
          </a:stretch>
        </p:blipFill>
        <p:spPr>
          <a:xfrm>
            <a:off x="6304894" y="0"/>
            <a:ext cx="5887105" cy="6858000"/>
          </a:xfrm>
          <a:prstGeom prst="rect">
            <a:avLst/>
          </a:prstGeom>
        </p:spPr>
      </p:pic>
      <p:pic>
        <p:nvPicPr>
          <p:cNvPr id="11" name="Picture 10">
            <a:extLst>
              <a:ext uri="{FF2B5EF4-FFF2-40B4-BE49-F238E27FC236}">
                <a16:creationId xmlns:a16="http://schemas.microsoft.com/office/drawing/2014/main" id="{76DC01A1-9AB4-4E5A-90B4-F959EBC1E1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3180671" cy="4240894"/>
          </a:xfrm>
          <a:prstGeom prst="rect">
            <a:avLst/>
          </a:prstGeom>
        </p:spPr>
      </p:pic>
      <p:pic>
        <p:nvPicPr>
          <p:cNvPr id="3" name="Picture 2">
            <a:extLst>
              <a:ext uri="{FF2B5EF4-FFF2-40B4-BE49-F238E27FC236}">
                <a16:creationId xmlns:a16="http://schemas.microsoft.com/office/drawing/2014/main" id="{0FE7CF3B-250A-4618-94E9-433EA87D0B0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19730" y="0"/>
            <a:ext cx="3180671" cy="4240894"/>
          </a:xfrm>
          <a:prstGeom prst="rect">
            <a:avLst/>
          </a:prstGeom>
        </p:spPr>
      </p:pic>
      <p:sp>
        <p:nvSpPr>
          <p:cNvPr id="20" name="TextBox 19">
            <a:extLst>
              <a:ext uri="{FF2B5EF4-FFF2-40B4-BE49-F238E27FC236}">
                <a16:creationId xmlns:a16="http://schemas.microsoft.com/office/drawing/2014/main" id="{1D8B601A-6DA7-4934-B305-F26336150DDD}"/>
              </a:ext>
            </a:extLst>
          </p:cNvPr>
          <p:cNvSpPr txBox="1"/>
          <p:nvPr/>
        </p:nvSpPr>
        <p:spPr>
          <a:xfrm>
            <a:off x="9626476" y="5602330"/>
            <a:ext cx="2506532"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True pictures with Sorghum and one with Maize ;-)</a:t>
            </a:r>
          </a:p>
          <a:p>
            <a:r>
              <a:rPr lang="en-GB" dirty="0">
                <a:latin typeface="Arial" panose="020B0604020202020204" pitchFamily="34" charset="0"/>
                <a:cs typeface="Arial" panose="020B0604020202020204" pitchFamily="34" charset="0"/>
              </a:rPr>
              <a:t>© W. Link 2025</a:t>
            </a:r>
          </a:p>
        </p:txBody>
      </p:sp>
      <p:sp>
        <p:nvSpPr>
          <p:cNvPr id="10" name="Text Box 581">
            <a:extLst>
              <a:ext uri="{FF2B5EF4-FFF2-40B4-BE49-F238E27FC236}">
                <a16:creationId xmlns:a16="http://schemas.microsoft.com/office/drawing/2014/main" id="{85B813B3-A073-41D8-B5A3-618AB7657E23}"/>
              </a:ext>
            </a:extLst>
          </p:cNvPr>
          <p:cNvSpPr txBox="1">
            <a:spLocks noChangeArrowheads="1"/>
          </p:cNvSpPr>
          <p:nvPr/>
        </p:nvSpPr>
        <p:spPr bwMode="auto">
          <a:xfrm>
            <a:off x="72000" y="36000"/>
            <a:ext cx="12070864"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stStyle>
          <a:p>
            <a:pPr defTabSz="1219170"/>
            <a:r>
              <a:rPr lang="en-GB" altLang="en-US" dirty="0">
                <a:solidFill>
                  <a:srgbClr val="0000FF"/>
                </a:solidFill>
                <a:latin typeface="Arial"/>
              </a:rPr>
              <a:t>Crossing pairs</a:t>
            </a:r>
            <a:r>
              <a:rPr lang="en-GB" altLang="en-US" dirty="0">
                <a:solidFill>
                  <a:prstClr val="black"/>
                </a:solidFill>
                <a:latin typeface="Arial"/>
              </a:rPr>
              <a:t>; ... see, this is ~ between “</a:t>
            </a:r>
            <a:r>
              <a:rPr lang="en-GB" altLang="en-US" dirty="0">
                <a:solidFill>
                  <a:srgbClr val="0000FF"/>
                </a:solidFill>
                <a:latin typeface="Arial"/>
              </a:rPr>
              <a:t>selfing</a:t>
            </a:r>
            <a:r>
              <a:rPr lang="en-GB" altLang="en-US" dirty="0">
                <a:solidFill>
                  <a:prstClr val="black"/>
                </a:solidFill>
                <a:latin typeface="Arial"/>
              </a:rPr>
              <a:t> of initial individuals” and “let them openly </a:t>
            </a:r>
            <a:r>
              <a:rPr lang="en-GB" altLang="en-US" dirty="0">
                <a:solidFill>
                  <a:srgbClr val="0000FF"/>
                </a:solidFill>
                <a:latin typeface="Arial"/>
              </a:rPr>
              <a:t>mate according to </a:t>
            </a:r>
            <a:r>
              <a:rPr lang="en-GB" altLang="en-US" dirty="0">
                <a:latin typeface="Arial"/>
              </a:rPr>
              <a:t>their</a:t>
            </a:r>
            <a:r>
              <a:rPr lang="en-GB" altLang="en-US" dirty="0">
                <a:solidFill>
                  <a:srgbClr val="0000FF"/>
                </a:solidFill>
                <a:latin typeface="Arial"/>
              </a:rPr>
              <a:t> nature</a:t>
            </a:r>
            <a:r>
              <a:rPr lang="en-GB" altLang="en-US" dirty="0">
                <a:solidFill>
                  <a:prstClr val="black"/>
                </a:solidFill>
                <a:latin typeface="Arial"/>
              </a:rPr>
              <a:t>”. </a:t>
            </a:r>
            <a:r>
              <a:rPr lang="en-GB" altLang="en-US" dirty="0">
                <a:solidFill>
                  <a:srgbClr val="0000FF"/>
                </a:solidFill>
                <a:latin typeface="Arial"/>
              </a:rPr>
              <a:t>Selfing</a:t>
            </a:r>
            <a:r>
              <a:rPr lang="en-GB" altLang="en-US" dirty="0">
                <a:solidFill>
                  <a:prstClr val="black"/>
                </a:solidFill>
                <a:latin typeface="Arial"/>
              </a:rPr>
              <a:t> is more costly but avoids the dilution with the general (probably unselected) pollen ‘cloud’. But selfing leads to inbreeding which may not be your objective. At which inbreeding level should the cultivar perform, at which inbreeding level do you want to select candidate cultivars? ‘</a:t>
            </a:r>
            <a:r>
              <a:rPr lang="en-GB" altLang="en-US" dirty="0">
                <a:solidFill>
                  <a:srgbClr val="0000FF"/>
                </a:solidFill>
                <a:latin typeface="Arial"/>
              </a:rPr>
              <a:t>Natural mating</a:t>
            </a:r>
            <a:r>
              <a:rPr lang="en-GB" altLang="en-US" dirty="0">
                <a:solidFill>
                  <a:prstClr val="black"/>
                </a:solidFill>
                <a:latin typeface="Arial"/>
              </a:rPr>
              <a:t>’ such as approximate-random mating (or partial outcrossing </a:t>
            </a:r>
            <a:r>
              <a:rPr lang="en-GB" altLang="en-US" dirty="0">
                <a:solidFill>
                  <a:prstClr val="black"/>
                </a:solidFill>
                <a:latin typeface="Arial" panose="020B0604020202020204" pitchFamily="34" charset="0"/>
                <a:cs typeface="Arial" panose="020B0604020202020204" pitchFamily="34" charset="0"/>
              </a:rPr>
              <a:t>►</a:t>
            </a:r>
            <a:r>
              <a:rPr lang="en-GB" altLang="en-US" dirty="0">
                <a:solidFill>
                  <a:prstClr val="black"/>
                </a:solidFill>
                <a:latin typeface="Arial"/>
              </a:rPr>
              <a:t>sorghum) is cheap; fine. But what about control of paternal side? Dilution? And what about genetic variance, reduced to 25% because all candidates are (in case of random mating</a:t>
            </a:r>
            <a:r>
              <a:rPr lang="en-GB" altLang="en-US" dirty="0">
                <a:solidFill>
                  <a:srgbClr val="0000FF"/>
                </a:solidFill>
                <a:latin typeface="Arial"/>
              </a:rPr>
              <a:t>) </a:t>
            </a:r>
            <a:r>
              <a:rPr lang="en-GB" altLang="en-US" dirty="0">
                <a:solidFill>
                  <a:prstClr val="black"/>
                </a:solidFill>
                <a:latin typeface="Arial"/>
              </a:rPr>
              <a:t>to 50% ‘same’ (half-sibs families</a:t>
            </a:r>
            <a:r>
              <a:rPr lang="en-GB" altLang="en-US" dirty="0">
                <a:solidFill>
                  <a:srgbClr val="0000FF"/>
                </a:solidFill>
                <a:latin typeface="Arial"/>
              </a:rPr>
              <a:t>). Crossing pairs</a:t>
            </a:r>
            <a:r>
              <a:rPr lang="en-GB" altLang="en-US" dirty="0">
                <a:latin typeface="Arial"/>
              </a:rPr>
              <a:t> after all </a:t>
            </a:r>
            <a:r>
              <a:rPr lang="en-GB" altLang="en-US" dirty="0">
                <a:solidFill>
                  <a:prstClr val="black"/>
                </a:solidFill>
                <a:latin typeface="Arial"/>
              </a:rPr>
              <a:t>avoids any dilution beyond the ‘pair’. In a certain share of the pairs both parents will be ‘good’; this is impossible with un-managed natural mating. And the inbreeding coefficient of the offspring is probably as should be, unlike after selfing. The genetic variance is basically halved instead of reduced to ¼ ...</a:t>
            </a:r>
            <a:endParaRPr lang="en-GB" altLang="en-US" dirty="0">
              <a:solidFill>
                <a:schemeClr val="tx1">
                  <a:lumMod val="50000"/>
                  <a:lumOff val="50000"/>
                </a:schemeClr>
              </a:solidFill>
              <a:latin typeface="Arial"/>
            </a:endParaRPr>
          </a:p>
        </p:txBody>
      </p:sp>
      <p:sp>
        <p:nvSpPr>
          <p:cNvPr id="12" name="Textfeld 5">
            <a:extLst>
              <a:ext uri="{FF2B5EF4-FFF2-40B4-BE49-F238E27FC236}">
                <a16:creationId xmlns:a16="http://schemas.microsoft.com/office/drawing/2014/main" id="{66D601FA-0969-4CBB-A88D-36467DEFC5CC}"/>
              </a:ext>
            </a:extLst>
          </p:cNvPr>
          <p:cNvSpPr txBox="1"/>
          <p:nvPr/>
        </p:nvSpPr>
        <p:spPr>
          <a:xfrm>
            <a:off x="11461825" y="3775013"/>
            <a:ext cx="67118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835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Mohamed Ali\Pictures\pioneer hybrid seed fiel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139" y="1862121"/>
            <a:ext cx="6484795" cy="502366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11403041" y="6310232"/>
            <a:ext cx="71689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defTabSz="1219170"/>
            <a:fld id="{5B255CE3-06F4-4E80-85AD-A0878CDD5C50}" type="slidenum">
              <a:rPr lang="en-US" sz="2400">
                <a:solidFill>
                  <a:prstClr val="black"/>
                </a:solidFill>
                <a:latin typeface="Arial"/>
              </a:rPr>
              <a:pPr algn="ctr" defTabSz="1219170"/>
              <a:t>9</a:t>
            </a:fld>
            <a:endParaRPr lang="en-US" sz="2400" dirty="0">
              <a:solidFill>
                <a:prstClr val="black"/>
              </a:solidFill>
              <a:latin typeface="Arial"/>
            </a:endParaRPr>
          </a:p>
        </p:txBody>
      </p:sp>
      <p:grpSp>
        <p:nvGrpSpPr>
          <p:cNvPr id="8" name="Gruppieren 7"/>
          <p:cNvGrpSpPr/>
          <p:nvPr/>
        </p:nvGrpSpPr>
        <p:grpSpPr>
          <a:xfrm>
            <a:off x="104820" y="1971897"/>
            <a:ext cx="6545143" cy="4800000"/>
            <a:chOff x="78615" y="75425"/>
            <a:chExt cx="4908857" cy="3600000"/>
          </a:xfrm>
        </p:grpSpPr>
        <p:grpSp>
          <p:nvGrpSpPr>
            <p:cNvPr id="6" name="Gruppieren 5"/>
            <p:cNvGrpSpPr/>
            <p:nvPr/>
          </p:nvGrpSpPr>
          <p:grpSpPr>
            <a:xfrm>
              <a:off x="78615" y="75425"/>
              <a:ext cx="4908857" cy="3600000"/>
              <a:chOff x="78615" y="75425"/>
              <a:chExt cx="4908857" cy="3600000"/>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15" y="75425"/>
                <a:ext cx="4908857" cy="360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8005" y="2226105"/>
                <a:ext cx="463991" cy="499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15" y="77679"/>
              <a:ext cx="537670" cy="99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Textfeld 4"/>
          <p:cNvSpPr txBox="1"/>
          <p:nvPr/>
        </p:nvSpPr>
        <p:spPr>
          <a:xfrm>
            <a:off x="72000" y="36000"/>
            <a:ext cx="12010981"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defTabSz="1219170"/>
            <a:r>
              <a:rPr lang="en-GB" sz="2400" dirty="0">
                <a:solidFill>
                  <a:prstClr val="black"/>
                </a:solidFill>
                <a:latin typeface="Arial"/>
              </a:rPr>
              <a:t>As indicated earlier here: To assess GCA of candidates, tester may be employed as </a:t>
            </a:r>
            <a:r>
              <a:rPr lang="en-GB" sz="2400" dirty="0">
                <a:solidFill>
                  <a:srgbClr val="FF0000"/>
                </a:solidFill>
                <a:latin typeface="Arial"/>
              </a:rPr>
              <a:t>female</a:t>
            </a:r>
            <a:r>
              <a:rPr lang="en-GB" sz="2400" dirty="0">
                <a:solidFill>
                  <a:prstClr val="black"/>
                </a:solidFill>
                <a:latin typeface="Arial"/>
              </a:rPr>
              <a:t> </a:t>
            </a:r>
            <a:r>
              <a:rPr lang="en-GB" sz="2400" b="1" dirty="0">
                <a:solidFill>
                  <a:srgbClr val="C00000"/>
                </a:solidFill>
                <a:effectLst>
                  <a:outerShdw blurRad="38100" dist="38100" dir="2700000" algn="tl">
                    <a:srgbClr val="000000">
                      <a:alpha val="43137"/>
                    </a:srgbClr>
                  </a:outerShdw>
                </a:effectLst>
                <a:latin typeface="Arial"/>
              </a:rPr>
              <a:t>♀ </a:t>
            </a:r>
            <a:r>
              <a:rPr lang="en-GB" sz="2400" dirty="0">
                <a:solidFill>
                  <a:prstClr val="black"/>
                </a:solidFill>
                <a:latin typeface="Arial"/>
              </a:rPr>
              <a:t>or as </a:t>
            </a:r>
            <a:r>
              <a:rPr lang="en-GB" sz="2400" dirty="0">
                <a:solidFill>
                  <a:srgbClr val="0000FF"/>
                </a:solidFill>
                <a:latin typeface="Arial"/>
              </a:rPr>
              <a:t>male </a:t>
            </a:r>
            <a:r>
              <a:rPr lang="en-GB" sz="2400" b="1" dirty="0">
                <a:solidFill>
                  <a:srgbClr val="0000FF"/>
                </a:solidFill>
                <a:latin typeface="Arial"/>
              </a:rPr>
              <a:t>♂</a:t>
            </a:r>
            <a:r>
              <a:rPr lang="en-GB" sz="2400" dirty="0">
                <a:solidFill>
                  <a:prstClr val="black"/>
                </a:solidFill>
                <a:latin typeface="Arial"/>
              </a:rPr>
              <a:t>. </a:t>
            </a:r>
          </a:p>
          <a:p>
            <a:pPr defTabSz="1219170"/>
            <a:r>
              <a:rPr lang="en-GB" sz="2400" dirty="0">
                <a:solidFill>
                  <a:prstClr val="black"/>
                </a:solidFill>
                <a:latin typeface="Arial"/>
              </a:rPr>
              <a:t>Left: Setting for rye. One candidate inbred line per cabin pollinates </a:t>
            </a:r>
            <a:r>
              <a:rPr lang="en-GB" sz="2400" b="1" dirty="0">
                <a:solidFill>
                  <a:prstClr val="black"/>
                </a:solidFill>
                <a:latin typeface="Arial"/>
              </a:rPr>
              <a:t>♂</a:t>
            </a:r>
            <a:br>
              <a:rPr lang="en-GB" sz="2400" dirty="0">
                <a:solidFill>
                  <a:prstClr val="black"/>
                </a:solidFill>
                <a:latin typeface="Arial"/>
              </a:rPr>
            </a:br>
            <a:r>
              <a:rPr lang="en-GB" sz="2400" dirty="0">
                <a:solidFill>
                  <a:prstClr val="black"/>
                </a:solidFill>
                <a:latin typeface="Arial"/>
              </a:rPr>
              <a:t>a central-cabin grown </a:t>
            </a:r>
            <a:r>
              <a:rPr lang="en-GB" sz="2400" dirty="0">
                <a:solidFill>
                  <a:srgbClr val="FF0000"/>
                </a:solidFill>
                <a:latin typeface="Arial"/>
              </a:rPr>
              <a:t>CMS i.e. female tester </a:t>
            </a:r>
            <a:r>
              <a:rPr lang="en-GB" sz="2400" b="1" dirty="0">
                <a:solidFill>
                  <a:srgbClr val="C00000"/>
                </a:solidFill>
                <a:effectLst>
                  <a:outerShdw blurRad="38100" dist="38100" dir="2700000" algn="tl">
                    <a:srgbClr val="000000">
                      <a:alpha val="43137"/>
                    </a:srgbClr>
                  </a:outerShdw>
                </a:effectLst>
                <a:latin typeface="Arial"/>
              </a:rPr>
              <a:t>♀</a:t>
            </a:r>
            <a:r>
              <a:rPr lang="en-GB" sz="2400" dirty="0">
                <a:solidFill>
                  <a:prstClr val="black"/>
                </a:solidFill>
                <a:latin typeface="Arial"/>
              </a:rPr>
              <a:t> . </a:t>
            </a:r>
          </a:p>
          <a:p>
            <a:pPr algn="r" defTabSz="1219170"/>
            <a:r>
              <a:rPr lang="en-GB" sz="2400" dirty="0">
                <a:solidFill>
                  <a:prstClr val="black"/>
                </a:solidFill>
                <a:latin typeface="Arial"/>
              </a:rPr>
              <a:t>Right: Maize. Several candidates (emasculated triple-rows </a:t>
            </a:r>
            <a:r>
              <a:rPr lang="en-GB" sz="2400" b="1" dirty="0">
                <a:solidFill>
                  <a:prstClr val="black"/>
                </a:solidFill>
                <a:latin typeface="Arial"/>
              </a:rPr>
              <a:t>♀</a:t>
            </a:r>
            <a:r>
              <a:rPr lang="en-GB" sz="2400" dirty="0">
                <a:solidFill>
                  <a:prstClr val="black"/>
                </a:solidFill>
                <a:latin typeface="Arial"/>
              </a:rPr>
              <a:t>) are </a:t>
            </a:r>
            <a:br>
              <a:rPr lang="en-GB" sz="2400" dirty="0">
                <a:solidFill>
                  <a:prstClr val="black"/>
                </a:solidFill>
                <a:latin typeface="Arial"/>
              </a:rPr>
            </a:br>
            <a:r>
              <a:rPr lang="en-GB" sz="2400" dirty="0">
                <a:solidFill>
                  <a:prstClr val="black"/>
                </a:solidFill>
                <a:latin typeface="Arial"/>
              </a:rPr>
              <a:t>‘top-crossed’ by repeated double-rows of one, common </a:t>
            </a:r>
            <a:r>
              <a:rPr lang="en-GB" sz="2400" dirty="0">
                <a:solidFill>
                  <a:srgbClr val="0000FF"/>
                </a:solidFill>
                <a:latin typeface="Arial"/>
              </a:rPr>
              <a:t>pollinator</a:t>
            </a:r>
            <a:r>
              <a:rPr lang="en-GB" sz="2400" dirty="0">
                <a:solidFill>
                  <a:prstClr val="black"/>
                </a:solidFill>
                <a:latin typeface="Arial"/>
              </a:rPr>
              <a:t> (</a:t>
            </a:r>
            <a:r>
              <a:rPr lang="en-GB" sz="2400" dirty="0">
                <a:solidFill>
                  <a:srgbClr val="0000FF"/>
                </a:solidFill>
                <a:latin typeface="Arial"/>
              </a:rPr>
              <a:t>tester as male </a:t>
            </a:r>
            <a:r>
              <a:rPr lang="en-GB" sz="2400" b="1" dirty="0">
                <a:solidFill>
                  <a:srgbClr val="0000FF"/>
                </a:solidFill>
                <a:effectLst>
                  <a:outerShdw blurRad="38100" dist="38100" dir="2700000" algn="tl">
                    <a:srgbClr val="000000">
                      <a:alpha val="43137"/>
                    </a:srgbClr>
                  </a:outerShdw>
                </a:effectLst>
                <a:latin typeface="Arial"/>
              </a:rPr>
              <a:t>♂</a:t>
            </a:r>
            <a:r>
              <a:rPr lang="en-GB" sz="2400" dirty="0">
                <a:solidFill>
                  <a:prstClr val="black"/>
                </a:solidFill>
                <a:latin typeface="Arial"/>
              </a:rPr>
              <a:t>).  </a:t>
            </a:r>
          </a:p>
        </p:txBody>
      </p:sp>
      <p:sp>
        <p:nvSpPr>
          <p:cNvPr id="2" name="TextBox 1"/>
          <p:cNvSpPr txBox="1"/>
          <p:nvPr/>
        </p:nvSpPr>
        <p:spPr>
          <a:xfrm>
            <a:off x="104820" y="6377662"/>
            <a:ext cx="369248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err="1"/>
              <a:t>Courtesy</a:t>
            </a:r>
            <a:r>
              <a:rPr lang="de-DE" dirty="0"/>
              <a:t> KWS-</a:t>
            </a:r>
            <a:r>
              <a:rPr lang="de-DE" dirty="0" err="1"/>
              <a:t>Lochow</a:t>
            </a:r>
            <a:r>
              <a:rPr lang="de-DE" dirty="0"/>
              <a:t> (P. Wilde)</a:t>
            </a:r>
            <a:endParaRPr lang="en-GB" dirty="0"/>
          </a:p>
        </p:txBody>
      </p:sp>
      <p:sp>
        <p:nvSpPr>
          <p:cNvPr id="11" name="Right Triangle 10"/>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620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enutzerdefiniert 1">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4270</Words>
  <Application>Microsoft Office PowerPoint</Application>
  <PresentationFormat>Widescreen</PresentationFormat>
  <Paragraphs>353</Paragraphs>
  <Slides>32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Arial</vt:lpstr>
      <vt:lpstr>Arial Narrow</vt:lpstr>
      <vt:lpstr>Calibri</vt:lpstr>
      <vt:lpstr>Calibri Light</vt:lpstr>
      <vt:lpstr>Times New Roman</vt:lpstr>
      <vt:lpstr>Office Theme</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108</cp:revision>
  <dcterms:created xsi:type="dcterms:W3CDTF">2025-03-03T15:22:51Z</dcterms:created>
  <dcterms:modified xsi:type="dcterms:W3CDTF">2026-07-27T15:06:42Z</dcterms:modified>
</cp:coreProperties>
</file>